
<file path=[Content_Types].xml><?xml version="1.0" encoding="utf-8"?>
<Types xmlns="http://schemas.openxmlformats.org/package/2006/content-types">
  <Default Extension="3gp" ContentType="video/3gpp"/>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60" r:id="rId5"/>
    <p:sldId id="261" r:id="rId6"/>
    <p:sldId id="264" r:id="rId7"/>
    <p:sldId id="262" r:id="rId8"/>
    <p:sldId id="265" r:id="rId9"/>
    <p:sldId id="266" r:id="rId10"/>
    <p:sldId id="267"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9" d="100"/>
          <a:sy n="99" d="100"/>
        </p:scale>
        <p:origin x="108"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a:t>Ventas de Productos APPLE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Iphone</c:v>
                </c:pt>
              </c:strCache>
            </c:strRef>
          </c:tx>
          <c:spPr>
            <a:solidFill>
              <a:schemeClr val="accent1"/>
            </a:solidFill>
            <a:ln>
              <a:noFill/>
            </a:ln>
            <a:effectLst/>
          </c:spPr>
          <c:invertIfNegative val="0"/>
          <c:cat>
            <c:strRef>
              <c:f>Hoja1!$A$2:$A$14</c:f>
              <c:strCache>
                <c:ptCount val="13"/>
                <c:pt idx="0">
                  <c:v>1º Trimestre 2014</c:v>
                </c:pt>
                <c:pt idx="1">
                  <c:v>2º Trimestre 2014</c:v>
                </c:pt>
                <c:pt idx="2">
                  <c:v>3º Trimestre 2014</c:v>
                </c:pt>
                <c:pt idx="3">
                  <c:v>4º Trimestre 2014</c:v>
                </c:pt>
                <c:pt idx="4">
                  <c:v>1º Trimestre 2015</c:v>
                </c:pt>
                <c:pt idx="5">
                  <c:v>2º Trimestre 2015</c:v>
                </c:pt>
                <c:pt idx="6">
                  <c:v>3º Trimestre 2015</c:v>
                </c:pt>
                <c:pt idx="7">
                  <c:v>4º Trimestre 2015</c:v>
                </c:pt>
                <c:pt idx="8">
                  <c:v>1º Trimestre 2016</c:v>
                </c:pt>
                <c:pt idx="9">
                  <c:v>2º Trimestre 2016</c:v>
                </c:pt>
                <c:pt idx="10">
                  <c:v>3º Trimestre 2016</c:v>
                </c:pt>
                <c:pt idx="11">
                  <c:v>4º Trimestre 2016</c:v>
                </c:pt>
                <c:pt idx="12">
                  <c:v>1º Trimestre 2017</c:v>
                </c:pt>
              </c:strCache>
            </c:strRef>
          </c:cat>
          <c:val>
            <c:numRef>
              <c:f>Hoja1!$B$2:$B$14</c:f>
              <c:numCache>
                <c:formatCode>General</c:formatCode>
                <c:ptCount val="13"/>
                <c:pt idx="0">
                  <c:v>51000000</c:v>
                </c:pt>
                <c:pt idx="1">
                  <c:v>43700000</c:v>
                </c:pt>
                <c:pt idx="2">
                  <c:v>35200000</c:v>
                </c:pt>
                <c:pt idx="3">
                  <c:v>39200000</c:v>
                </c:pt>
                <c:pt idx="4">
                  <c:v>74500000</c:v>
                </c:pt>
                <c:pt idx="5">
                  <c:v>61000000</c:v>
                </c:pt>
                <c:pt idx="6">
                  <c:v>47500000</c:v>
                </c:pt>
                <c:pt idx="7">
                  <c:v>48050000</c:v>
                </c:pt>
                <c:pt idx="8">
                  <c:v>74800000</c:v>
                </c:pt>
                <c:pt idx="9">
                  <c:v>51000000</c:v>
                </c:pt>
                <c:pt idx="10">
                  <c:v>40000000</c:v>
                </c:pt>
                <c:pt idx="11">
                  <c:v>45500000</c:v>
                </c:pt>
                <c:pt idx="12">
                  <c:v>78200000</c:v>
                </c:pt>
              </c:numCache>
            </c:numRef>
          </c:val>
          <c:extLst>
            <c:ext xmlns:c16="http://schemas.microsoft.com/office/drawing/2014/chart" uri="{C3380CC4-5D6E-409C-BE32-E72D297353CC}">
              <c16:uniqueId val="{00000000-7D68-40AA-9CBB-AF50D130F209}"/>
            </c:ext>
          </c:extLst>
        </c:ser>
        <c:ser>
          <c:idx val="1"/>
          <c:order val="1"/>
          <c:tx>
            <c:strRef>
              <c:f>Hoja1!$C$1</c:f>
              <c:strCache>
                <c:ptCount val="1"/>
                <c:pt idx="0">
                  <c:v>Ipad</c:v>
                </c:pt>
              </c:strCache>
            </c:strRef>
          </c:tx>
          <c:spPr>
            <a:solidFill>
              <a:schemeClr val="accent2"/>
            </a:solidFill>
            <a:ln>
              <a:noFill/>
            </a:ln>
            <a:effectLst/>
          </c:spPr>
          <c:invertIfNegative val="0"/>
          <c:cat>
            <c:strRef>
              <c:f>Hoja1!$A$2:$A$14</c:f>
              <c:strCache>
                <c:ptCount val="13"/>
                <c:pt idx="0">
                  <c:v>1º Trimestre 2014</c:v>
                </c:pt>
                <c:pt idx="1">
                  <c:v>2º Trimestre 2014</c:v>
                </c:pt>
                <c:pt idx="2">
                  <c:v>3º Trimestre 2014</c:v>
                </c:pt>
                <c:pt idx="3">
                  <c:v>4º Trimestre 2014</c:v>
                </c:pt>
                <c:pt idx="4">
                  <c:v>1º Trimestre 2015</c:v>
                </c:pt>
                <c:pt idx="5">
                  <c:v>2º Trimestre 2015</c:v>
                </c:pt>
                <c:pt idx="6">
                  <c:v>3º Trimestre 2015</c:v>
                </c:pt>
                <c:pt idx="7">
                  <c:v>4º Trimestre 2015</c:v>
                </c:pt>
                <c:pt idx="8">
                  <c:v>1º Trimestre 2016</c:v>
                </c:pt>
                <c:pt idx="9">
                  <c:v>2º Trimestre 2016</c:v>
                </c:pt>
                <c:pt idx="10">
                  <c:v>3º Trimestre 2016</c:v>
                </c:pt>
                <c:pt idx="11">
                  <c:v>4º Trimestre 2016</c:v>
                </c:pt>
                <c:pt idx="12">
                  <c:v>1º Trimestre 2017</c:v>
                </c:pt>
              </c:strCache>
            </c:strRef>
          </c:cat>
          <c:val>
            <c:numRef>
              <c:f>Hoja1!$C$2:$C$14</c:f>
              <c:numCache>
                <c:formatCode>General</c:formatCode>
                <c:ptCount val="13"/>
                <c:pt idx="0">
                  <c:v>26000000</c:v>
                </c:pt>
                <c:pt idx="1">
                  <c:v>16300000</c:v>
                </c:pt>
                <c:pt idx="2">
                  <c:v>13200000</c:v>
                </c:pt>
                <c:pt idx="3">
                  <c:v>13200000</c:v>
                </c:pt>
                <c:pt idx="4">
                  <c:v>21400000</c:v>
                </c:pt>
                <c:pt idx="5">
                  <c:v>12600000</c:v>
                </c:pt>
                <c:pt idx="6">
                  <c:v>10900000</c:v>
                </c:pt>
                <c:pt idx="7">
                  <c:v>9900000</c:v>
                </c:pt>
                <c:pt idx="8">
                  <c:v>16100000</c:v>
                </c:pt>
                <c:pt idx="9">
                  <c:v>10200000</c:v>
                </c:pt>
                <c:pt idx="10">
                  <c:v>9900000</c:v>
                </c:pt>
                <c:pt idx="11">
                  <c:v>9300000</c:v>
                </c:pt>
                <c:pt idx="12">
                  <c:v>13000000</c:v>
                </c:pt>
              </c:numCache>
            </c:numRef>
          </c:val>
          <c:extLst>
            <c:ext xmlns:c16="http://schemas.microsoft.com/office/drawing/2014/chart" uri="{C3380CC4-5D6E-409C-BE32-E72D297353CC}">
              <c16:uniqueId val="{00000001-7D68-40AA-9CBB-AF50D130F209}"/>
            </c:ext>
          </c:extLst>
        </c:ser>
        <c:dLbls>
          <c:showLegendKey val="0"/>
          <c:showVal val="0"/>
          <c:showCatName val="0"/>
          <c:showSerName val="0"/>
          <c:showPercent val="0"/>
          <c:showBubbleSize val="0"/>
        </c:dLbls>
        <c:gapWidth val="219"/>
        <c:overlap val="-27"/>
        <c:axId val="485643072"/>
        <c:axId val="485643400"/>
      </c:barChart>
      <c:catAx>
        <c:axId val="485643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485643400"/>
        <c:crosses val="autoZero"/>
        <c:auto val="1"/>
        <c:lblAlgn val="ctr"/>
        <c:lblOffset val="100"/>
        <c:noMultiLvlLbl val="0"/>
      </c:catAx>
      <c:valAx>
        <c:axId val="485643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485643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38345243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37174403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68567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21492263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014679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27419813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22763235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41054125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40055767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B3057CF-A889-4A3A-8818-E4B3049E6045}" type="datetimeFigureOut">
              <a:rPr lang="es-ES" smtClean="0"/>
              <a:t>04/06/2020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17843480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B3057CF-A889-4A3A-8818-E4B3049E6045}" type="datetimeFigureOut">
              <a:rPr lang="es-ES" smtClean="0"/>
              <a:t>04/06/2020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23234602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B3057CF-A889-4A3A-8818-E4B3049E6045}" type="datetimeFigureOut">
              <a:rPr lang="es-ES" smtClean="0"/>
              <a:t>04/06/2020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21331865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B3057CF-A889-4A3A-8818-E4B3049E6045}" type="datetimeFigureOut">
              <a:rPr lang="es-ES" smtClean="0"/>
              <a:t>04/06/2020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12569229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3057CF-A889-4A3A-8818-E4B3049E6045}" type="datetimeFigureOut">
              <a:rPr lang="es-ES" smtClean="0"/>
              <a:t>04/06/2020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14141493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B3057CF-A889-4A3A-8818-E4B3049E6045}" type="datetimeFigureOut">
              <a:rPr lang="es-ES" smtClean="0"/>
              <a:t>04/06/2020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3412F4E-089F-44DC-AD27-DC26EF2928E2}" type="slidenum">
              <a:rPr lang="es-ES" smtClean="0"/>
              <a:t>‹Nº›</a:t>
            </a:fld>
            <a:endParaRPr lang="es-ES"/>
          </a:p>
        </p:txBody>
      </p:sp>
    </p:spTree>
    <p:extLst>
      <p:ext uri="{BB962C8B-B14F-4D97-AF65-F5344CB8AC3E}">
        <p14:creationId xmlns:p14="http://schemas.microsoft.com/office/powerpoint/2010/main" val="2459729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3412F4E-089F-44DC-AD27-DC26EF2928E2}" type="slidenum">
              <a:rPr lang="es-ES" smtClean="0"/>
              <a:t>‹Nº›</a:t>
            </a:fld>
            <a:endParaRPr lang="es-ES"/>
          </a:p>
        </p:txBody>
      </p:sp>
      <p:sp>
        <p:nvSpPr>
          <p:cNvPr id="5" name="Date Placeholder 4"/>
          <p:cNvSpPr>
            <a:spLocks noGrp="1"/>
          </p:cNvSpPr>
          <p:nvPr>
            <p:ph type="dt" sz="half" idx="10"/>
          </p:nvPr>
        </p:nvSpPr>
        <p:spPr/>
        <p:txBody>
          <a:bodyPr/>
          <a:lstStyle/>
          <a:p>
            <a:fld id="{8B3057CF-A889-4A3A-8818-E4B3049E6045}" type="datetimeFigureOut">
              <a:rPr lang="es-ES" smtClean="0"/>
              <a:t>04/06/2020</a:t>
            </a:fld>
            <a:endParaRPr lang="es-ES"/>
          </a:p>
        </p:txBody>
      </p:sp>
    </p:spTree>
    <p:extLst>
      <p:ext uri="{BB962C8B-B14F-4D97-AF65-F5344CB8AC3E}">
        <p14:creationId xmlns:p14="http://schemas.microsoft.com/office/powerpoint/2010/main" val="19331130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3057CF-A889-4A3A-8818-E4B3049E6045}" type="datetimeFigureOut">
              <a:rPr lang="es-ES" smtClean="0"/>
              <a:t>04/06/2020</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3412F4E-089F-44DC-AD27-DC26EF2928E2}" type="slidenum">
              <a:rPr lang="es-ES" smtClean="0"/>
              <a:t>‹Nº›</a:t>
            </a:fld>
            <a:endParaRPr lang="es-ES"/>
          </a:p>
        </p:txBody>
      </p:sp>
    </p:spTree>
    <p:extLst>
      <p:ext uri="{BB962C8B-B14F-4D97-AF65-F5344CB8AC3E}">
        <p14:creationId xmlns:p14="http://schemas.microsoft.com/office/powerpoint/2010/main" val="66958082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vilzona.es/2017/01/31/apple-bate-record-deventas-con-el-iphone-7/" TargetMode="External"/><Relationship Id="rId7" Type="http://schemas.openxmlformats.org/officeDocument/2006/relationships/slide" Target="slide2.xml"/><Relationship Id="rId2" Type="http://schemas.openxmlformats.org/officeDocument/2006/relationships/hyperlink" Target="https://www.apple.com/es/"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hyperlink" Target="https://es.wikipedia.org/wiki/Apple"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7" Type="http://schemas.microsoft.com/office/2007/relationships/hdphoto" Target="../media/hdphoto1.wdp"/><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11.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microsoft.com/office/2007/relationships/hdphoto" Target="../media/hdphoto1.wdp"/><Relationship Id="rId7"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2.3gp"/><Relationship Id="rId1" Type="http://schemas.microsoft.com/office/2007/relationships/media" Target="../media/media2.3gp"/><Relationship Id="rId6" Type="http://schemas.openxmlformats.org/officeDocument/2006/relationships/slide" Target="slide2.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23FB755-07DE-4CD7-BD36-EFB8B1D5784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56716" y="-506904"/>
            <a:ext cx="8778966" cy="7871807"/>
          </a:xfrm>
          <a:prstGeom prst="rect">
            <a:avLst/>
          </a:prstGeom>
        </p:spPr>
      </p:pic>
      <p:sp>
        <p:nvSpPr>
          <p:cNvPr id="2" name="Título 1">
            <a:extLst>
              <a:ext uri="{FF2B5EF4-FFF2-40B4-BE49-F238E27FC236}">
                <a16:creationId xmlns:a16="http://schemas.microsoft.com/office/drawing/2014/main" id="{7E115751-C388-461B-890B-FF9D58E2E94F}"/>
              </a:ext>
            </a:extLst>
          </p:cNvPr>
          <p:cNvSpPr>
            <a:spLocks noGrp="1"/>
          </p:cNvSpPr>
          <p:nvPr>
            <p:ph type="ctrTitle"/>
          </p:nvPr>
        </p:nvSpPr>
        <p:spPr>
          <a:xfrm>
            <a:off x="2062065" y="2725458"/>
            <a:ext cx="6831811" cy="1407081"/>
          </a:xfrm>
        </p:spPr>
        <p:txBody>
          <a:bodyPr anchor="ctr"/>
          <a:lstStyle/>
          <a:p>
            <a:pPr algn="ctr"/>
            <a:r>
              <a:rPr lang="es-ES" sz="9600" dirty="0">
                <a:ln w="12700">
                  <a:solidFill>
                    <a:schemeClr val="bg1"/>
                  </a:solidFill>
                </a:ln>
                <a:solidFill>
                  <a:schemeClr val="accent1">
                    <a:lumMod val="50000"/>
                  </a:schemeClr>
                </a:solidFill>
                <a:effectLst>
                  <a:outerShdw blurRad="38100" dist="25400" dir="5400000" algn="ctr" rotWithShape="0">
                    <a:srgbClr val="6E747A">
                      <a:alpha val="43000"/>
                    </a:srgbClr>
                  </a:outerShdw>
                  <a:reflection blurRad="6350" stA="60000" endA="900" endPos="58000" dir="5400000" sy="-100000" algn="bl" rotWithShape="0"/>
                </a:effectLst>
              </a:rPr>
              <a:t>APPLE</a:t>
            </a:r>
            <a:endParaRPr lang="es-ES" dirty="0">
              <a:ln w="12700">
                <a:solidFill>
                  <a:schemeClr val="bg1"/>
                </a:solidFill>
              </a:ln>
              <a:solidFill>
                <a:schemeClr val="accent1">
                  <a:lumMod val="50000"/>
                </a:schemeClr>
              </a:solidFill>
              <a:effectLst>
                <a:outerShdw blurRad="38100" dist="25400" dir="5400000" algn="ctr" rotWithShape="0">
                  <a:srgbClr val="6E747A">
                    <a:alpha val="43000"/>
                  </a:srgbClr>
                </a:outerShdw>
                <a:reflection blurRad="6350" stA="60000" endA="900" endPos="58000" dir="5400000" sy="-100000" algn="bl" rotWithShape="0"/>
              </a:effectLst>
            </a:endParaRPr>
          </a:p>
        </p:txBody>
      </p:sp>
      <p:sp>
        <p:nvSpPr>
          <p:cNvPr id="6" name="CuadroTexto 5">
            <a:extLst>
              <a:ext uri="{FF2B5EF4-FFF2-40B4-BE49-F238E27FC236}">
                <a16:creationId xmlns:a16="http://schemas.microsoft.com/office/drawing/2014/main" id="{D2EC1D8B-36E1-4F50-A648-3C47C04C6033}"/>
              </a:ext>
            </a:extLst>
          </p:cNvPr>
          <p:cNvSpPr txBox="1"/>
          <p:nvPr/>
        </p:nvSpPr>
        <p:spPr>
          <a:xfrm>
            <a:off x="79513" y="5909806"/>
            <a:ext cx="3593989" cy="646331"/>
          </a:xfrm>
          <a:prstGeom prst="rect">
            <a:avLst/>
          </a:prstGeom>
          <a:noFill/>
        </p:spPr>
        <p:txBody>
          <a:bodyPr wrap="square" rtlCol="0">
            <a:spAutoFit/>
          </a:bodyPr>
          <a:lstStyle/>
          <a:p>
            <a:r>
              <a:rPr lang="es-ES" dirty="0">
                <a:solidFill>
                  <a:schemeClr val="accent1"/>
                </a:solidFill>
              </a:rPr>
              <a:t>Julián B. Sánchez López</a:t>
            </a:r>
          </a:p>
          <a:p>
            <a:r>
              <a:rPr lang="es-ES" dirty="0">
                <a:solidFill>
                  <a:schemeClr val="accent1"/>
                </a:solidFill>
              </a:rPr>
              <a:t>4 de Junio de 2020</a:t>
            </a:r>
          </a:p>
        </p:txBody>
      </p:sp>
      <p:pic>
        <p:nvPicPr>
          <p:cNvPr id="7" name="C1">
            <a:hlinkClick r:id="" action="ppaction://media"/>
            <a:extLst>
              <a:ext uri="{FF2B5EF4-FFF2-40B4-BE49-F238E27FC236}">
                <a16:creationId xmlns:a16="http://schemas.microsoft.com/office/drawing/2014/main" id="{5A2DC315-C92E-4C73-A077-4071B2A1B5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15" y="206071"/>
            <a:ext cx="609600" cy="609600"/>
          </a:xfrm>
          <a:prstGeom prst="rect">
            <a:avLst/>
          </a:prstGeom>
        </p:spPr>
      </p:pic>
    </p:spTree>
    <p:extLst>
      <p:ext uri="{BB962C8B-B14F-4D97-AF65-F5344CB8AC3E}">
        <p14:creationId xmlns:p14="http://schemas.microsoft.com/office/powerpoint/2010/main" val="2949176185"/>
      </p:ext>
    </p:extLst>
  </p:cSld>
  <p:clrMapOvr>
    <a:masterClrMapping/>
  </p:clrMapOvr>
  <mc:AlternateContent xmlns:mc="http://schemas.openxmlformats.org/markup-compatibility/2006">
    <mc:Choice xmlns:p14="http://schemas.microsoft.com/office/powerpoint/2010/main" Requires="p14">
      <p:transition spd="slow" p14:dur="30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AFB86-0C81-442F-A07E-F1B737771D7B}"/>
              </a:ext>
            </a:extLst>
          </p:cNvPr>
          <p:cNvSpPr>
            <a:spLocks noGrp="1"/>
          </p:cNvSpPr>
          <p:nvPr>
            <p:ph type="title"/>
          </p:nvPr>
        </p:nvSpPr>
        <p:spPr>
          <a:xfrm>
            <a:off x="748893" y="48411"/>
            <a:ext cx="8596668" cy="1320800"/>
          </a:xfrm>
        </p:spPr>
        <p:txBody>
          <a:bodyPr>
            <a:normAutofit/>
          </a:bodyPr>
          <a:lstStyle/>
          <a:p>
            <a:pPr marL="742950" indent="-742950">
              <a:buFont typeface="+mj-lt"/>
              <a:buAutoNum type="arabicPeriod" startAt="3"/>
            </a:pPr>
            <a:r>
              <a:rPr lang="es-ES" sz="4000" dirty="0"/>
              <a:t>VENTAS DE</a:t>
            </a:r>
            <a:br>
              <a:rPr lang="es-ES" sz="4000" dirty="0"/>
            </a:br>
            <a:r>
              <a:rPr lang="es-ES" sz="4000" dirty="0"/>
              <a:t>PRODUCTOS</a:t>
            </a:r>
          </a:p>
        </p:txBody>
      </p:sp>
      <p:pic>
        <p:nvPicPr>
          <p:cNvPr id="4" name="Imagen 3">
            <a:extLst>
              <a:ext uri="{FF2B5EF4-FFF2-40B4-BE49-F238E27FC236}">
                <a16:creationId xmlns:a16="http://schemas.microsoft.com/office/drawing/2014/main" id="{45CA9B32-F22D-4775-8399-6C4EA09A69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42" y="124133"/>
            <a:ext cx="1135657" cy="1018306"/>
          </a:xfrm>
          <a:prstGeom prst="rect">
            <a:avLst/>
          </a:prstGeom>
        </p:spPr>
      </p:pic>
      <p:sp>
        <p:nvSpPr>
          <p:cNvPr id="5" name="Diagrama de flujo: conector 4">
            <a:hlinkClick r:id="rId4" action="ppaction://hlinksldjump"/>
            <a:extLst>
              <a:ext uri="{FF2B5EF4-FFF2-40B4-BE49-F238E27FC236}">
                <a16:creationId xmlns:a16="http://schemas.microsoft.com/office/drawing/2014/main" id="{CC40F01D-E5DB-4075-BDCB-C7B0EABCB6E7}"/>
              </a:ext>
            </a:extLst>
          </p:cNvPr>
          <p:cNvSpPr/>
          <p:nvPr/>
        </p:nvSpPr>
        <p:spPr>
          <a:xfrm>
            <a:off x="10567283" y="262393"/>
            <a:ext cx="1375576"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Diagrama de flujo: conector 5">
            <a:hlinkClick r:id="" action="ppaction://hlinkshowjump?jump=nextslide"/>
            <a:extLst>
              <a:ext uri="{FF2B5EF4-FFF2-40B4-BE49-F238E27FC236}">
                <a16:creationId xmlns:a16="http://schemas.microsoft.com/office/drawing/2014/main" id="{3087F23E-AC01-4FC6-8555-0A2C52B9D074}"/>
              </a:ext>
            </a:extLst>
          </p:cNvPr>
          <p:cNvSpPr/>
          <p:nvPr/>
        </p:nvSpPr>
        <p:spPr>
          <a:xfrm>
            <a:off x="10487770" y="6188765"/>
            <a:ext cx="1607489"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Siguiente</a:t>
            </a:r>
          </a:p>
        </p:txBody>
      </p:sp>
      <p:graphicFrame>
        <p:nvGraphicFramePr>
          <p:cNvPr id="12" name="Gráfico 11">
            <a:extLst>
              <a:ext uri="{FF2B5EF4-FFF2-40B4-BE49-F238E27FC236}">
                <a16:creationId xmlns:a16="http://schemas.microsoft.com/office/drawing/2014/main" id="{1F10E224-C7F9-41CC-89EA-041E1BE71267}"/>
              </a:ext>
            </a:extLst>
          </p:cNvPr>
          <p:cNvGraphicFramePr/>
          <p:nvPr>
            <p:extLst>
              <p:ext uri="{D42A27DB-BD31-4B8C-83A1-F6EECF244321}">
                <p14:modId xmlns:p14="http://schemas.microsoft.com/office/powerpoint/2010/main" val="3812618178"/>
              </p:ext>
            </p:extLst>
          </p:nvPr>
        </p:nvGraphicFramePr>
        <p:xfrm>
          <a:off x="1411798" y="1470992"/>
          <a:ext cx="8169524" cy="464356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21527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AFB86-0C81-442F-A07E-F1B737771D7B}"/>
              </a:ext>
            </a:extLst>
          </p:cNvPr>
          <p:cNvSpPr>
            <a:spLocks noGrp="1"/>
          </p:cNvSpPr>
          <p:nvPr>
            <p:ph type="title"/>
          </p:nvPr>
        </p:nvSpPr>
        <p:spPr>
          <a:xfrm>
            <a:off x="748893" y="394918"/>
            <a:ext cx="8596668" cy="1320800"/>
          </a:xfrm>
        </p:spPr>
        <p:txBody>
          <a:bodyPr>
            <a:normAutofit/>
          </a:bodyPr>
          <a:lstStyle/>
          <a:p>
            <a:pPr marL="742950" indent="-742950">
              <a:buFont typeface="+mj-lt"/>
              <a:buAutoNum type="arabicPeriod" startAt="4"/>
            </a:pPr>
            <a:r>
              <a:rPr lang="es-ES" sz="4000" dirty="0"/>
              <a:t>Bibliografía</a:t>
            </a:r>
          </a:p>
        </p:txBody>
      </p:sp>
      <p:sp>
        <p:nvSpPr>
          <p:cNvPr id="3" name="Marcador de contenido 2">
            <a:extLst>
              <a:ext uri="{FF2B5EF4-FFF2-40B4-BE49-F238E27FC236}">
                <a16:creationId xmlns:a16="http://schemas.microsoft.com/office/drawing/2014/main" id="{AD785D53-34DD-42E5-B027-A5B55106AF1A}"/>
              </a:ext>
            </a:extLst>
          </p:cNvPr>
          <p:cNvSpPr>
            <a:spLocks noGrp="1"/>
          </p:cNvSpPr>
          <p:nvPr>
            <p:ph idx="1"/>
          </p:nvPr>
        </p:nvSpPr>
        <p:spPr>
          <a:xfrm>
            <a:off x="389614" y="1309806"/>
            <a:ext cx="8884388" cy="3880773"/>
          </a:xfrm>
        </p:spPr>
        <p:txBody>
          <a:bodyPr/>
          <a:lstStyle/>
          <a:p>
            <a:r>
              <a:rPr lang="es-ES" dirty="0">
                <a:hlinkClick r:id="rId2"/>
              </a:rPr>
              <a:t>https://www.apple.com/es/</a:t>
            </a:r>
            <a:endParaRPr lang="es-ES" dirty="0"/>
          </a:p>
          <a:p>
            <a:r>
              <a:rPr lang="es-ES" dirty="0">
                <a:hlinkClick r:id="rId3"/>
              </a:rPr>
              <a:t>https://www.movilzona.es/2017/01/31/apple-bate-record-deventas-con-el-iphone-7/</a:t>
            </a:r>
            <a:endParaRPr lang="es-ES" dirty="0"/>
          </a:p>
          <a:p>
            <a:r>
              <a:rPr lang="es-ES" dirty="0">
                <a:hlinkClick r:id="rId4"/>
              </a:rPr>
              <a:t>https://es.wikipedia.org/wiki/Apple</a:t>
            </a:r>
            <a:endParaRPr lang="es-ES" dirty="0"/>
          </a:p>
        </p:txBody>
      </p:sp>
      <p:pic>
        <p:nvPicPr>
          <p:cNvPr id="4" name="Imagen 3">
            <a:extLst>
              <a:ext uri="{FF2B5EF4-FFF2-40B4-BE49-F238E27FC236}">
                <a16:creationId xmlns:a16="http://schemas.microsoft.com/office/drawing/2014/main" id="{45CA9B32-F22D-4775-8399-6C4EA09A69E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42" y="220386"/>
            <a:ext cx="1135657" cy="1018306"/>
          </a:xfrm>
          <a:prstGeom prst="rect">
            <a:avLst/>
          </a:prstGeom>
        </p:spPr>
      </p:pic>
      <p:sp>
        <p:nvSpPr>
          <p:cNvPr id="5" name="Diagrama de flujo: conector 4">
            <a:hlinkClick r:id="rId7" action="ppaction://hlinksldjump"/>
            <a:extLst>
              <a:ext uri="{FF2B5EF4-FFF2-40B4-BE49-F238E27FC236}">
                <a16:creationId xmlns:a16="http://schemas.microsoft.com/office/drawing/2014/main" id="{CC40F01D-E5DB-4075-BDCB-C7B0EABCB6E7}"/>
              </a:ext>
            </a:extLst>
          </p:cNvPr>
          <p:cNvSpPr/>
          <p:nvPr/>
        </p:nvSpPr>
        <p:spPr>
          <a:xfrm>
            <a:off x="10567283" y="262393"/>
            <a:ext cx="1375576"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Diagrama de flujo: conector 5">
            <a:hlinkClick r:id="" action="ppaction://hlinkshowjump?jump=nextslide"/>
            <a:extLst>
              <a:ext uri="{FF2B5EF4-FFF2-40B4-BE49-F238E27FC236}">
                <a16:creationId xmlns:a16="http://schemas.microsoft.com/office/drawing/2014/main" id="{3087F23E-AC01-4FC6-8555-0A2C52B9D074}"/>
              </a:ext>
            </a:extLst>
          </p:cNvPr>
          <p:cNvSpPr/>
          <p:nvPr/>
        </p:nvSpPr>
        <p:spPr>
          <a:xfrm>
            <a:off x="10487770" y="6188765"/>
            <a:ext cx="1607489"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Siguiente</a:t>
            </a:r>
          </a:p>
        </p:txBody>
      </p:sp>
    </p:spTree>
    <p:extLst>
      <p:ext uri="{BB962C8B-B14F-4D97-AF65-F5344CB8AC3E}">
        <p14:creationId xmlns:p14="http://schemas.microsoft.com/office/powerpoint/2010/main" val="33418719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574D2-2EB6-42C0-AC0B-8038C1BAE682}"/>
              </a:ext>
            </a:extLst>
          </p:cNvPr>
          <p:cNvSpPr>
            <a:spLocks noGrp="1"/>
          </p:cNvSpPr>
          <p:nvPr>
            <p:ph type="title"/>
          </p:nvPr>
        </p:nvSpPr>
        <p:spPr/>
        <p:txBody>
          <a:bodyPr>
            <a:normAutofit/>
          </a:bodyPr>
          <a:lstStyle/>
          <a:p>
            <a:r>
              <a:rPr lang="es-ES" sz="4000" dirty="0"/>
              <a:t>ÍNDICE</a:t>
            </a:r>
          </a:p>
        </p:txBody>
      </p:sp>
      <p:sp>
        <p:nvSpPr>
          <p:cNvPr id="3" name="Marcador de contenido 2">
            <a:extLst>
              <a:ext uri="{FF2B5EF4-FFF2-40B4-BE49-F238E27FC236}">
                <a16:creationId xmlns:a16="http://schemas.microsoft.com/office/drawing/2014/main" id="{3BC83081-86B8-4BD6-A4CC-D8CFC5B56EB8}"/>
              </a:ext>
            </a:extLst>
          </p:cNvPr>
          <p:cNvSpPr>
            <a:spLocks noGrp="1"/>
          </p:cNvSpPr>
          <p:nvPr>
            <p:ph idx="1"/>
          </p:nvPr>
        </p:nvSpPr>
        <p:spPr>
          <a:xfrm>
            <a:off x="534211" y="1572192"/>
            <a:ext cx="8596668" cy="3880773"/>
          </a:xfrm>
        </p:spPr>
        <p:txBody>
          <a:bodyPr>
            <a:normAutofit/>
          </a:bodyPr>
          <a:lstStyle/>
          <a:p>
            <a:pPr>
              <a:buClr>
                <a:schemeClr val="accent2"/>
              </a:buClr>
              <a:buFont typeface="+mj-lt"/>
              <a:buAutoNum type="arabicPeriod"/>
            </a:pPr>
            <a:r>
              <a:rPr lang="es-ES" sz="4000" u="sng" dirty="0">
                <a:solidFill>
                  <a:schemeClr val="accent2"/>
                </a:solidFill>
                <a:uFill>
                  <a:solidFill>
                    <a:schemeClr val="bg1"/>
                  </a:solidFill>
                </a:uFill>
                <a:hlinkClick r:id="rId2" action="ppaction://hlinksldjump">
                  <a:extLst>
                    <a:ext uri="{A12FA001-AC4F-418D-AE19-62706E023703}">
                      <ahyp:hlinkClr xmlns:ahyp="http://schemas.microsoft.com/office/drawing/2018/hyperlinkcolor" val="tx"/>
                    </a:ext>
                  </a:extLst>
                </a:hlinkClick>
              </a:rPr>
              <a:t>Historia</a:t>
            </a:r>
            <a:endParaRPr lang="es-ES" sz="4000" u="sng" dirty="0">
              <a:solidFill>
                <a:schemeClr val="accent2"/>
              </a:solidFill>
              <a:uFill>
                <a:solidFill>
                  <a:schemeClr val="bg1"/>
                </a:solidFill>
              </a:uFill>
            </a:endParaRPr>
          </a:p>
          <a:p>
            <a:pPr>
              <a:buClr>
                <a:schemeClr val="accent2"/>
              </a:buClr>
              <a:buFont typeface="+mj-lt"/>
              <a:buAutoNum type="arabicPeriod"/>
            </a:pPr>
            <a:r>
              <a:rPr lang="es-ES" sz="4000" u="sng" dirty="0">
                <a:solidFill>
                  <a:schemeClr val="accent2"/>
                </a:solidFill>
                <a:uFill>
                  <a:solidFill>
                    <a:schemeClr val="bg1"/>
                  </a:solidFill>
                </a:uFill>
                <a:hlinkClick r:id="rId3" action="ppaction://hlinksldjump">
                  <a:extLst>
                    <a:ext uri="{A12FA001-AC4F-418D-AE19-62706E023703}">
                      <ahyp:hlinkClr xmlns:ahyp="http://schemas.microsoft.com/office/drawing/2018/hyperlinkcolor" val="tx"/>
                    </a:ext>
                  </a:extLst>
                </a:hlinkClick>
              </a:rPr>
              <a:t>Evolución de Productos</a:t>
            </a:r>
            <a:endParaRPr lang="es-ES" sz="4000" u="sng" dirty="0">
              <a:solidFill>
                <a:schemeClr val="accent2"/>
              </a:solidFill>
              <a:uFill>
                <a:solidFill>
                  <a:schemeClr val="bg1"/>
                </a:solidFill>
              </a:uFill>
            </a:endParaRPr>
          </a:p>
          <a:p>
            <a:pPr>
              <a:buClr>
                <a:schemeClr val="accent2"/>
              </a:buClr>
              <a:buFont typeface="+mj-lt"/>
              <a:buAutoNum type="arabicPeriod"/>
            </a:pPr>
            <a:r>
              <a:rPr lang="es-ES" sz="4000" u="sng" dirty="0">
                <a:solidFill>
                  <a:schemeClr val="accent2"/>
                </a:solidFill>
                <a:uFill>
                  <a:solidFill>
                    <a:schemeClr val="bg1"/>
                  </a:solidFill>
                </a:uFill>
                <a:hlinkClick r:id="rId4" action="ppaction://hlinksldjump">
                  <a:extLst>
                    <a:ext uri="{A12FA001-AC4F-418D-AE19-62706E023703}">
                      <ahyp:hlinkClr xmlns:ahyp="http://schemas.microsoft.com/office/drawing/2018/hyperlinkcolor" val="tx"/>
                    </a:ext>
                  </a:extLst>
                </a:hlinkClick>
              </a:rPr>
              <a:t>Ventas de Productos</a:t>
            </a:r>
            <a:endParaRPr lang="es-ES" sz="4000" u="sng" dirty="0">
              <a:solidFill>
                <a:schemeClr val="accent2"/>
              </a:solidFill>
              <a:uFill>
                <a:solidFill>
                  <a:schemeClr val="bg1"/>
                </a:solidFill>
              </a:uFill>
            </a:endParaRPr>
          </a:p>
          <a:p>
            <a:pPr>
              <a:buClr>
                <a:schemeClr val="accent2"/>
              </a:buClr>
              <a:buFont typeface="+mj-lt"/>
              <a:buAutoNum type="arabicPeriod"/>
            </a:pPr>
            <a:r>
              <a:rPr lang="es-ES" sz="4000" u="wavyHeavy" dirty="0">
                <a:solidFill>
                  <a:schemeClr val="accent2"/>
                </a:solidFill>
                <a:uFill>
                  <a:solidFill>
                    <a:schemeClr val="bg1"/>
                  </a:solidFill>
                </a:uFill>
                <a:hlinkClick r:id="rId5" action="ppaction://hlinksldjump">
                  <a:extLst>
                    <a:ext uri="{A12FA001-AC4F-418D-AE19-62706E023703}">
                      <ahyp:hlinkClr xmlns:ahyp="http://schemas.microsoft.com/office/drawing/2018/hyperlinkcolor" val="tx"/>
                    </a:ext>
                  </a:extLst>
                </a:hlinkClick>
              </a:rPr>
              <a:t>Bibliografía</a:t>
            </a:r>
            <a:endParaRPr lang="es-ES" sz="4000" u="wavyHeavy" dirty="0">
              <a:solidFill>
                <a:schemeClr val="accent2"/>
              </a:solidFill>
              <a:uFill>
                <a:solidFill>
                  <a:schemeClr val="bg1"/>
                </a:solidFill>
              </a:uFill>
            </a:endParaRPr>
          </a:p>
        </p:txBody>
      </p:sp>
      <p:pic>
        <p:nvPicPr>
          <p:cNvPr id="4" name="Imagen 3">
            <a:extLst>
              <a:ext uri="{FF2B5EF4-FFF2-40B4-BE49-F238E27FC236}">
                <a16:creationId xmlns:a16="http://schemas.microsoft.com/office/drawing/2014/main" id="{1BDF5227-5858-436A-9944-A13402B45A6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7403" y="379411"/>
            <a:ext cx="1158456" cy="1038749"/>
          </a:xfrm>
          <a:prstGeom prst="rect">
            <a:avLst/>
          </a:prstGeom>
        </p:spPr>
      </p:pic>
    </p:spTree>
    <p:extLst>
      <p:ext uri="{BB962C8B-B14F-4D97-AF65-F5344CB8AC3E}">
        <p14:creationId xmlns:p14="http://schemas.microsoft.com/office/powerpoint/2010/main" val="11365449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anim calcmode="lin" valueType="num">
                                      <p:cBhvr>
                                        <p:cTn id="8"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500"/>
                                        <p:tgtEl>
                                          <p:spTgt spid="3">
                                            <p:txEl>
                                              <p:pRg st="1" end="1"/>
                                            </p:txEl>
                                          </p:spTgt>
                                        </p:tgtEl>
                                      </p:cBhvr>
                                    </p:animEffect>
                                    <p:anim calcmode="lin" valueType="num">
                                      <p:cBhvr>
                                        <p:cTn id="14"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500"/>
                                        <p:tgtEl>
                                          <p:spTgt spid="3">
                                            <p:txEl>
                                              <p:pRg st="2" end="2"/>
                                            </p:txEl>
                                          </p:spTgt>
                                        </p:tgtEl>
                                      </p:cBhvr>
                                    </p:animEffect>
                                    <p:anim calcmode="lin" valueType="num">
                                      <p:cBhvr>
                                        <p:cTn id="20"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45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500"/>
                                        <p:tgtEl>
                                          <p:spTgt spid="3">
                                            <p:txEl>
                                              <p:pRg st="3" end="3"/>
                                            </p:txEl>
                                          </p:spTgt>
                                        </p:tgtEl>
                                      </p:cBhvr>
                                    </p:animEffect>
                                    <p:anim calcmode="lin" valueType="num">
                                      <p:cBhvr>
                                        <p:cTn id="26" dur="1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AFB86-0C81-442F-A07E-F1B737771D7B}"/>
              </a:ext>
            </a:extLst>
          </p:cNvPr>
          <p:cNvSpPr>
            <a:spLocks noGrp="1"/>
          </p:cNvSpPr>
          <p:nvPr>
            <p:ph type="title"/>
          </p:nvPr>
        </p:nvSpPr>
        <p:spPr>
          <a:xfrm>
            <a:off x="748893" y="394918"/>
            <a:ext cx="8596668" cy="1320800"/>
          </a:xfrm>
        </p:spPr>
        <p:txBody>
          <a:bodyPr>
            <a:normAutofit/>
          </a:bodyPr>
          <a:lstStyle/>
          <a:p>
            <a:pPr marL="742950" indent="-742950">
              <a:buFont typeface="+mj-lt"/>
              <a:buAutoNum type="arabicPeriod"/>
            </a:pPr>
            <a:r>
              <a:rPr lang="es-ES" sz="4000" dirty="0"/>
              <a:t>HISTORIA</a:t>
            </a:r>
          </a:p>
        </p:txBody>
      </p:sp>
      <p:sp>
        <p:nvSpPr>
          <p:cNvPr id="3" name="Marcador de contenido 2">
            <a:extLst>
              <a:ext uri="{FF2B5EF4-FFF2-40B4-BE49-F238E27FC236}">
                <a16:creationId xmlns:a16="http://schemas.microsoft.com/office/drawing/2014/main" id="{AD785D53-34DD-42E5-B027-A5B55106AF1A}"/>
              </a:ext>
            </a:extLst>
          </p:cNvPr>
          <p:cNvSpPr>
            <a:spLocks noGrp="1"/>
          </p:cNvSpPr>
          <p:nvPr>
            <p:ph idx="1"/>
          </p:nvPr>
        </p:nvSpPr>
        <p:spPr>
          <a:xfrm>
            <a:off x="389614" y="1309806"/>
            <a:ext cx="5939624" cy="3880773"/>
          </a:xfrm>
        </p:spPr>
        <p:txBody>
          <a:bodyPr/>
          <a:lstStyle/>
          <a:p>
            <a:pPr algn="just"/>
            <a:r>
              <a:rPr lang="es-ES" b="1" dirty="0"/>
              <a:t>Steve Jobs y Steve </a:t>
            </a:r>
            <a:r>
              <a:rPr lang="es-ES" b="1" dirty="0" err="1"/>
              <a:t>Wozniac</a:t>
            </a:r>
            <a:r>
              <a:rPr lang="es-ES" b="1" dirty="0"/>
              <a:t>, </a:t>
            </a:r>
            <a:r>
              <a:rPr lang="es-ES" dirty="0"/>
              <a:t>dos ingenieros, comenzaron en 1976 a gestar en un garaje lo que se convirtió años después en unas de las compañías más importantes de informática del siglo XX.</a:t>
            </a:r>
          </a:p>
          <a:p>
            <a:pPr algn="just"/>
            <a:r>
              <a:rPr lang="es-ES" dirty="0"/>
              <a:t>En dicho año construyeron su primer ordenador el Apple del cual consiguieron vender unas 50 unidades. Y en dicho año fundaron ya la Apple </a:t>
            </a:r>
            <a:r>
              <a:rPr lang="es-ES" dirty="0" err="1"/>
              <a:t>Computer</a:t>
            </a:r>
            <a:r>
              <a:rPr lang="es-ES" dirty="0"/>
              <a:t>, Inc. </a:t>
            </a:r>
          </a:p>
        </p:txBody>
      </p:sp>
      <p:pic>
        <p:nvPicPr>
          <p:cNvPr id="4" name="Imagen 3">
            <a:extLst>
              <a:ext uri="{FF2B5EF4-FFF2-40B4-BE49-F238E27FC236}">
                <a16:creationId xmlns:a16="http://schemas.microsoft.com/office/drawing/2014/main" id="{45CA9B32-F22D-4775-8399-6C4EA09A69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42" y="220386"/>
            <a:ext cx="1135657" cy="1018306"/>
          </a:xfrm>
          <a:prstGeom prst="rect">
            <a:avLst/>
          </a:prstGeom>
        </p:spPr>
      </p:pic>
      <p:sp>
        <p:nvSpPr>
          <p:cNvPr id="5" name="Diagrama de flujo: conector 4">
            <a:hlinkClick r:id="rId4" action="ppaction://hlinksldjump"/>
            <a:extLst>
              <a:ext uri="{FF2B5EF4-FFF2-40B4-BE49-F238E27FC236}">
                <a16:creationId xmlns:a16="http://schemas.microsoft.com/office/drawing/2014/main" id="{CC40F01D-E5DB-4075-BDCB-C7B0EABCB6E7}"/>
              </a:ext>
            </a:extLst>
          </p:cNvPr>
          <p:cNvSpPr/>
          <p:nvPr/>
        </p:nvSpPr>
        <p:spPr>
          <a:xfrm>
            <a:off x="10567283" y="262393"/>
            <a:ext cx="1375576"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Diagrama de flujo: conector 5">
            <a:hlinkClick r:id="" action="ppaction://hlinkshowjump?jump=nextslide"/>
            <a:extLst>
              <a:ext uri="{FF2B5EF4-FFF2-40B4-BE49-F238E27FC236}">
                <a16:creationId xmlns:a16="http://schemas.microsoft.com/office/drawing/2014/main" id="{3087F23E-AC01-4FC6-8555-0A2C52B9D074}"/>
              </a:ext>
            </a:extLst>
          </p:cNvPr>
          <p:cNvSpPr/>
          <p:nvPr/>
        </p:nvSpPr>
        <p:spPr>
          <a:xfrm>
            <a:off x="10487770" y="6188765"/>
            <a:ext cx="1607489"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Siguiente</a:t>
            </a:r>
          </a:p>
        </p:txBody>
      </p:sp>
      <p:pic>
        <p:nvPicPr>
          <p:cNvPr id="10" name="Imagen 9">
            <a:extLst>
              <a:ext uri="{FF2B5EF4-FFF2-40B4-BE49-F238E27FC236}">
                <a16:creationId xmlns:a16="http://schemas.microsoft.com/office/drawing/2014/main" id="{087EBACD-B49A-48A1-AB12-2967A46F6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9386" y="249215"/>
            <a:ext cx="2685041" cy="2121182"/>
          </a:xfrm>
          <a:prstGeom prst="rect">
            <a:avLst/>
          </a:prstGeom>
        </p:spPr>
      </p:pic>
      <p:pic>
        <p:nvPicPr>
          <p:cNvPr id="12" name="Imagen 11">
            <a:extLst>
              <a:ext uri="{FF2B5EF4-FFF2-40B4-BE49-F238E27FC236}">
                <a16:creationId xmlns:a16="http://schemas.microsoft.com/office/drawing/2014/main" id="{C322262F-4ACE-41DA-959D-ECAF391320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4537" y="2487538"/>
            <a:ext cx="2689890" cy="1882924"/>
          </a:xfrm>
          <a:prstGeom prst="rect">
            <a:avLst/>
          </a:prstGeom>
        </p:spPr>
      </p:pic>
      <p:sp>
        <p:nvSpPr>
          <p:cNvPr id="14" name="Flecha: doblada hacia arriba 13">
            <a:extLst>
              <a:ext uri="{FF2B5EF4-FFF2-40B4-BE49-F238E27FC236}">
                <a16:creationId xmlns:a16="http://schemas.microsoft.com/office/drawing/2014/main" id="{2DA75CEB-7E8B-4004-BBCB-6B343BE7CD9A}"/>
              </a:ext>
            </a:extLst>
          </p:cNvPr>
          <p:cNvSpPr/>
          <p:nvPr/>
        </p:nvSpPr>
        <p:spPr>
          <a:xfrm rot="5400000">
            <a:off x="4516449" y="2258455"/>
            <a:ext cx="548639" cy="3076938"/>
          </a:xfrm>
          <a:prstGeom prst="bentUpArrow">
            <a:avLst>
              <a:gd name="adj1" fmla="val 25000"/>
              <a:gd name="adj2" fmla="val 2343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0EC6D3C7-F51F-44D4-ABDB-9BBCBC2282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286" y="4281690"/>
            <a:ext cx="1500389" cy="2181392"/>
          </a:xfrm>
          <a:prstGeom prst="rect">
            <a:avLst/>
          </a:prstGeom>
        </p:spPr>
      </p:pic>
      <p:sp>
        <p:nvSpPr>
          <p:cNvPr id="15" name="Flecha: a la derecha 14">
            <a:extLst>
              <a:ext uri="{FF2B5EF4-FFF2-40B4-BE49-F238E27FC236}">
                <a16:creationId xmlns:a16="http://schemas.microsoft.com/office/drawing/2014/main" id="{E0DA37BC-CB99-4078-BB4B-ECCE70CF120E}"/>
              </a:ext>
            </a:extLst>
          </p:cNvPr>
          <p:cNvSpPr/>
          <p:nvPr/>
        </p:nvSpPr>
        <p:spPr>
          <a:xfrm>
            <a:off x="3359426" y="5261693"/>
            <a:ext cx="1068195" cy="205456"/>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57093743-9D87-4CCF-A03F-3BD16143F77C}"/>
              </a:ext>
            </a:extLst>
          </p:cNvPr>
          <p:cNvSpPr/>
          <p:nvPr/>
        </p:nvSpPr>
        <p:spPr>
          <a:xfrm>
            <a:off x="4822257" y="5190579"/>
            <a:ext cx="2315800" cy="34650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solidFill>
              </a:rPr>
              <a:t>Primer logo de Apple</a:t>
            </a:r>
          </a:p>
        </p:txBody>
      </p:sp>
    </p:spTree>
    <p:extLst>
      <p:ext uri="{BB962C8B-B14F-4D97-AF65-F5344CB8AC3E}">
        <p14:creationId xmlns:p14="http://schemas.microsoft.com/office/powerpoint/2010/main" val="24925545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anim calcmode="lin" valueType="num">
                                      <p:cBhvr>
                                        <p:cTn id="33" dur="2000" fill="hold"/>
                                        <p:tgtEl>
                                          <p:spTgt spid="8"/>
                                        </p:tgtEl>
                                        <p:attrNameLst>
                                          <p:attrName>ppt_w</p:attrName>
                                        </p:attrNameLst>
                                      </p:cBhvr>
                                      <p:tavLst>
                                        <p:tav tm="0" fmla="#ppt_w*sin(2.5*pi*$)">
                                          <p:val>
                                            <p:fltVal val="0"/>
                                          </p:val>
                                        </p:tav>
                                        <p:tav tm="100000">
                                          <p:val>
                                            <p:fltVal val="1"/>
                                          </p:val>
                                        </p:tav>
                                      </p:tavLst>
                                    </p:anim>
                                    <p:anim calcmode="lin" valueType="num">
                                      <p:cBhvr>
                                        <p:cTn id="34" dur="2000" fill="hold"/>
                                        <p:tgtEl>
                                          <p:spTgt spid="8"/>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000"/>
                                        <p:tgtEl>
                                          <p:spTgt spid="15"/>
                                        </p:tgtEl>
                                      </p:cBhvr>
                                    </p:animEffect>
                                    <p:anim calcmode="lin" valueType="num">
                                      <p:cBhvr>
                                        <p:cTn id="38" dur="2000" fill="hold"/>
                                        <p:tgtEl>
                                          <p:spTgt spid="15"/>
                                        </p:tgtEl>
                                        <p:attrNameLst>
                                          <p:attrName>ppt_w</p:attrName>
                                        </p:attrNameLst>
                                      </p:cBhvr>
                                      <p:tavLst>
                                        <p:tav tm="0" fmla="#ppt_w*sin(2.5*pi*$)">
                                          <p:val>
                                            <p:fltVal val="0"/>
                                          </p:val>
                                        </p:tav>
                                        <p:tav tm="100000">
                                          <p:val>
                                            <p:fltVal val="1"/>
                                          </p:val>
                                        </p:tav>
                                      </p:tavLst>
                                    </p:anim>
                                    <p:anim calcmode="lin" valueType="num">
                                      <p:cBhvr>
                                        <p:cTn id="39" dur="2000" fill="hold"/>
                                        <p:tgtEl>
                                          <p:spTgt spid="15"/>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anim calcmode="lin" valueType="num">
                                      <p:cBhvr>
                                        <p:cTn id="43" dur="2000" fill="hold"/>
                                        <p:tgtEl>
                                          <p:spTgt spid="16"/>
                                        </p:tgtEl>
                                        <p:attrNameLst>
                                          <p:attrName>ppt_w</p:attrName>
                                        </p:attrNameLst>
                                      </p:cBhvr>
                                      <p:tavLst>
                                        <p:tav tm="0" fmla="#ppt_w*sin(2.5*pi*$)">
                                          <p:val>
                                            <p:fltVal val="0"/>
                                          </p:val>
                                        </p:tav>
                                        <p:tav tm="100000">
                                          <p:val>
                                            <p:fltVal val="1"/>
                                          </p:val>
                                        </p:tav>
                                      </p:tavLst>
                                    </p:anim>
                                    <p:anim calcmode="lin" valueType="num">
                                      <p:cBhvr>
                                        <p:cTn id="44"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AFB86-0C81-442F-A07E-F1B737771D7B}"/>
              </a:ext>
            </a:extLst>
          </p:cNvPr>
          <p:cNvSpPr>
            <a:spLocks noGrp="1"/>
          </p:cNvSpPr>
          <p:nvPr>
            <p:ph type="title"/>
          </p:nvPr>
        </p:nvSpPr>
        <p:spPr>
          <a:xfrm>
            <a:off x="748893" y="394918"/>
            <a:ext cx="8596668" cy="1320800"/>
          </a:xfrm>
        </p:spPr>
        <p:txBody>
          <a:bodyPr>
            <a:normAutofit/>
          </a:bodyPr>
          <a:lstStyle/>
          <a:p>
            <a:pPr marL="742950" indent="-742950">
              <a:buFont typeface="+mj-lt"/>
              <a:buAutoNum type="arabicPeriod"/>
            </a:pPr>
            <a:r>
              <a:rPr lang="es-ES" sz="4000" dirty="0"/>
              <a:t>HISTORIA</a:t>
            </a:r>
          </a:p>
        </p:txBody>
      </p:sp>
      <p:sp>
        <p:nvSpPr>
          <p:cNvPr id="3" name="Marcador de contenido 2">
            <a:extLst>
              <a:ext uri="{FF2B5EF4-FFF2-40B4-BE49-F238E27FC236}">
                <a16:creationId xmlns:a16="http://schemas.microsoft.com/office/drawing/2014/main" id="{AD785D53-34DD-42E5-B027-A5B55106AF1A}"/>
              </a:ext>
            </a:extLst>
          </p:cNvPr>
          <p:cNvSpPr>
            <a:spLocks noGrp="1"/>
          </p:cNvSpPr>
          <p:nvPr>
            <p:ph idx="1"/>
          </p:nvPr>
        </p:nvSpPr>
        <p:spPr>
          <a:xfrm>
            <a:off x="389614" y="1309806"/>
            <a:ext cx="8884388" cy="3880773"/>
          </a:xfrm>
        </p:spPr>
        <p:txBody>
          <a:bodyPr/>
          <a:lstStyle/>
          <a:p>
            <a:pPr algn="just"/>
            <a:r>
              <a:rPr lang="es-ES" dirty="0"/>
              <a:t>El computador por el cual Jobs y </a:t>
            </a:r>
            <a:r>
              <a:rPr lang="es-ES" dirty="0" err="1"/>
              <a:t>Wozniac</a:t>
            </a:r>
            <a:r>
              <a:rPr lang="es-ES" dirty="0"/>
              <a:t> son unos de los pioneros de la industria informática fue el Apple II, que considerado (junto con el Altair 8800) el primer ordenador personal.</a:t>
            </a:r>
          </a:p>
          <a:p>
            <a:pPr algn="just"/>
            <a:r>
              <a:rPr lang="es-ES" dirty="0"/>
              <a:t>El Apple II fue presentado en 1977, con una gran simplicidad de manejo y con un precio muy asequible. Compuesto por un microprocesador Rockwell 6502, 48 Kb de memoria RAM (que podían EXAMEN POWERPOINT – 4 de junio de 2020 3 ser ampliada hasta 64 Kb), y permitía a los usuarios crear programas en el lenguaje de moda de aquellos años, el Basic.</a:t>
            </a:r>
          </a:p>
          <a:p>
            <a:pPr algn="just"/>
            <a:r>
              <a:rPr lang="es-ES" dirty="0"/>
              <a:t>La familia Apple II llegó a contar con trece versiones, la última fue Apple </a:t>
            </a:r>
            <a:r>
              <a:rPr lang="es-ES" dirty="0" err="1"/>
              <a:t>IIe</a:t>
            </a:r>
            <a:r>
              <a:rPr lang="es-ES" dirty="0"/>
              <a:t>, una de las más populares de Apple, estuvo en el mercado durante 10 años (del 1983 al 1993). De la familia Apple II se vendieron un total de 1200000 unidades. </a:t>
            </a:r>
          </a:p>
        </p:txBody>
      </p:sp>
      <p:pic>
        <p:nvPicPr>
          <p:cNvPr id="4" name="Imagen 3">
            <a:extLst>
              <a:ext uri="{FF2B5EF4-FFF2-40B4-BE49-F238E27FC236}">
                <a16:creationId xmlns:a16="http://schemas.microsoft.com/office/drawing/2014/main" id="{45CA9B32-F22D-4775-8399-6C4EA09A69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42" y="220386"/>
            <a:ext cx="1135657" cy="1018306"/>
          </a:xfrm>
          <a:prstGeom prst="rect">
            <a:avLst/>
          </a:prstGeom>
        </p:spPr>
      </p:pic>
      <p:sp>
        <p:nvSpPr>
          <p:cNvPr id="5" name="Diagrama de flujo: conector 4">
            <a:hlinkClick r:id="rId4" action="ppaction://hlinksldjump"/>
            <a:extLst>
              <a:ext uri="{FF2B5EF4-FFF2-40B4-BE49-F238E27FC236}">
                <a16:creationId xmlns:a16="http://schemas.microsoft.com/office/drawing/2014/main" id="{CC40F01D-E5DB-4075-BDCB-C7B0EABCB6E7}"/>
              </a:ext>
            </a:extLst>
          </p:cNvPr>
          <p:cNvSpPr/>
          <p:nvPr/>
        </p:nvSpPr>
        <p:spPr>
          <a:xfrm>
            <a:off x="10567283" y="262393"/>
            <a:ext cx="1375576"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Diagrama de flujo: conector 5">
            <a:hlinkClick r:id="" action="ppaction://hlinkshowjump?jump=nextslide"/>
            <a:extLst>
              <a:ext uri="{FF2B5EF4-FFF2-40B4-BE49-F238E27FC236}">
                <a16:creationId xmlns:a16="http://schemas.microsoft.com/office/drawing/2014/main" id="{3087F23E-AC01-4FC6-8555-0A2C52B9D074}"/>
              </a:ext>
            </a:extLst>
          </p:cNvPr>
          <p:cNvSpPr/>
          <p:nvPr/>
        </p:nvSpPr>
        <p:spPr>
          <a:xfrm>
            <a:off x="10487770" y="6188765"/>
            <a:ext cx="1607489"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Siguiente</a:t>
            </a:r>
          </a:p>
        </p:txBody>
      </p:sp>
    </p:spTree>
    <p:extLst>
      <p:ext uri="{BB962C8B-B14F-4D97-AF65-F5344CB8AC3E}">
        <p14:creationId xmlns:p14="http://schemas.microsoft.com/office/powerpoint/2010/main" val="6255331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AFB86-0C81-442F-A07E-F1B737771D7B}"/>
              </a:ext>
            </a:extLst>
          </p:cNvPr>
          <p:cNvSpPr>
            <a:spLocks noGrp="1"/>
          </p:cNvSpPr>
          <p:nvPr>
            <p:ph type="title"/>
          </p:nvPr>
        </p:nvSpPr>
        <p:spPr>
          <a:xfrm>
            <a:off x="748893" y="394918"/>
            <a:ext cx="8596668" cy="1320800"/>
          </a:xfrm>
        </p:spPr>
        <p:txBody>
          <a:bodyPr>
            <a:normAutofit/>
          </a:bodyPr>
          <a:lstStyle/>
          <a:p>
            <a:pPr marL="742950" indent="-742950">
              <a:buFont typeface="+mj-lt"/>
              <a:buAutoNum type="arabicPeriod"/>
            </a:pPr>
            <a:r>
              <a:rPr lang="es-ES" sz="4000" dirty="0"/>
              <a:t>HISTORIA</a:t>
            </a:r>
          </a:p>
        </p:txBody>
      </p:sp>
      <p:sp>
        <p:nvSpPr>
          <p:cNvPr id="3" name="Marcador de contenido 2">
            <a:extLst>
              <a:ext uri="{FF2B5EF4-FFF2-40B4-BE49-F238E27FC236}">
                <a16:creationId xmlns:a16="http://schemas.microsoft.com/office/drawing/2014/main" id="{AD785D53-34DD-42E5-B027-A5B55106AF1A}"/>
              </a:ext>
            </a:extLst>
          </p:cNvPr>
          <p:cNvSpPr>
            <a:spLocks noGrp="1"/>
          </p:cNvSpPr>
          <p:nvPr>
            <p:ph idx="1"/>
          </p:nvPr>
        </p:nvSpPr>
        <p:spPr>
          <a:xfrm>
            <a:off x="389614" y="1309806"/>
            <a:ext cx="8884388" cy="3880773"/>
          </a:xfrm>
        </p:spPr>
        <p:txBody>
          <a:bodyPr/>
          <a:lstStyle/>
          <a:p>
            <a:pPr algn="just"/>
            <a:r>
              <a:rPr lang="es-ES" dirty="0"/>
              <a:t>A pesar de todo los Apple II se quedaron por debajo de los PC de IBM, por lo que Apple </a:t>
            </a:r>
            <a:r>
              <a:rPr lang="es-ES" dirty="0" err="1"/>
              <a:t>Computer</a:t>
            </a:r>
            <a:r>
              <a:rPr lang="es-ES" dirty="0"/>
              <a:t> sacó al mercado los Macintosh, una nueva generación de ordenadores, con un enfoque totalmente distinto al que había; los </a:t>
            </a:r>
            <a:r>
              <a:rPr lang="es-ES" dirty="0" err="1"/>
              <a:t>MACs</a:t>
            </a:r>
            <a:r>
              <a:rPr lang="es-ES" dirty="0"/>
              <a:t> en lugar de usar comando de texto para indicarle las ordenes al computador, usaban un sistema de imágenes gráficas, permitiendo así que los recursos del ordenador (archivos, discos, impresoras,…) se representaran mediante iconos gráficos.</a:t>
            </a:r>
          </a:p>
          <a:p>
            <a:pPr algn="just"/>
            <a:r>
              <a:rPr lang="es-ES" dirty="0"/>
              <a:t>El sistema se estandarizó incluyendo otros interfaces de usuario, como los menús desplegables, las ventanas, etc. Los Mac fueron también de los primeros computadores que utilizaban ratón, y el primero en incorporar la unidad de discos de 3.5 pulgadas y 400 Kb de capacidad que acababan de crear la compañía Sony. El interface del Mac tuvo un efecto importante en la industria de la informática, lo que hizo que se generalizara y que sea y algo habitual hoy en día. </a:t>
            </a:r>
          </a:p>
        </p:txBody>
      </p:sp>
      <p:pic>
        <p:nvPicPr>
          <p:cNvPr id="4" name="Imagen 3">
            <a:extLst>
              <a:ext uri="{FF2B5EF4-FFF2-40B4-BE49-F238E27FC236}">
                <a16:creationId xmlns:a16="http://schemas.microsoft.com/office/drawing/2014/main" id="{45CA9B32-F22D-4775-8399-6C4EA09A69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42" y="220386"/>
            <a:ext cx="1135657" cy="1018306"/>
          </a:xfrm>
          <a:prstGeom prst="rect">
            <a:avLst/>
          </a:prstGeom>
        </p:spPr>
      </p:pic>
      <p:sp>
        <p:nvSpPr>
          <p:cNvPr id="5" name="Diagrama de flujo: conector 4">
            <a:hlinkClick r:id="rId4" action="ppaction://hlinksldjump"/>
            <a:extLst>
              <a:ext uri="{FF2B5EF4-FFF2-40B4-BE49-F238E27FC236}">
                <a16:creationId xmlns:a16="http://schemas.microsoft.com/office/drawing/2014/main" id="{CC40F01D-E5DB-4075-BDCB-C7B0EABCB6E7}"/>
              </a:ext>
            </a:extLst>
          </p:cNvPr>
          <p:cNvSpPr/>
          <p:nvPr/>
        </p:nvSpPr>
        <p:spPr>
          <a:xfrm>
            <a:off x="10567283" y="262393"/>
            <a:ext cx="1375576"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Diagrama de flujo: conector 5">
            <a:hlinkClick r:id="" action="ppaction://hlinkshowjump?jump=nextslide"/>
            <a:extLst>
              <a:ext uri="{FF2B5EF4-FFF2-40B4-BE49-F238E27FC236}">
                <a16:creationId xmlns:a16="http://schemas.microsoft.com/office/drawing/2014/main" id="{3087F23E-AC01-4FC6-8555-0A2C52B9D074}"/>
              </a:ext>
            </a:extLst>
          </p:cNvPr>
          <p:cNvSpPr/>
          <p:nvPr/>
        </p:nvSpPr>
        <p:spPr>
          <a:xfrm>
            <a:off x="10487770" y="6188765"/>
            <a:ext cx="1607489"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Siguiente</a:t>
            </a:r>
          </a:p>
        </p:txBody>
      </p:sp>
    </p:spTree>
    <p:extLst>
      <p:ext uri="{BB962C8B-B14F-4D97-AF65-F5344CB8AC3E}">
        <p14:creationId xmlns:p14="http://schemas.microsoft.com/office/powerpoint/2010/main" val="38249750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AFB86-0C81-442F-A07E-F1B737771D7B}"/>
              </a:ext>
            </a:extLst>
          </p:cNvPr>
          <p:cNvSpPr>
            <a:spLocks noGrp="1"/>
          </p:cNvSpPr>
          <p:nvPr>
            <p:ph type="title"/>
          </p:nvPr>
        </p:nvSpPr>
        <p:spPr>
          <a:xfrm>
            <a:off x="748893" y="48411"/>
            <a:ext cx="8596668" cy="1320800"/>
          </a:xfrm>
        </p:spPr>
        <p:txBody>
          <a:bodyPr>
            <a:normAutofit/>
          </a:bodyPr>
          <a:lstStyle/>
          <a:p>
            <a:pPr marL="742950" indent="-742950">
              <a:buFont typeface="+mj-lt"/>
              <a:buAutoNum type="arabicPeriod" startAt="2"/>
            </a:pPr>
            <a:r>
              <a:rPr lang="es-ES" sz="4000" dirty="0"/>
              <a:t>EVOLUCIÓN DE</a:t>
            </a:r>
            <a:br>
              <a:rPr lang="es-ES" sz="4000" dirty="0"/>
            </a:br>
            <a:r>
              <a:rPr lang="es-ES" sz="4000" dirty="0"/>
              <a:t>PRODUCTOS</a:t>
            </a:r>
          </a:p>
        </p:txBody>
      </p:sp>
      <p:sp>
        <p:nvSpPr>
          <p:cNvPr id="3" name="Marcador de contenido 2">
            <a:extLst>
              <a:ext uri="{FF2B5EF4-FFF2-40B4-BE49-F238E27FC236}">
                <a16:creationId xmlns:a16="http://schemas.microsoft.com/office/drawing/2014/main" id="{AD785D53-34DD-42E5-B027-A5B55106AF1A}"/>
              </a:ext>
            </a:extLst>
          </p:cNvPr>
          <p:cNvSpPr>
            <a:spLocks noGrp="1"/>
          </p:cNvSpPr>
          <p:nvPr>
            <p:ph idx="1"/>
          </p:nvPr>
        </p:nvSpPr>
        <p:spPr>
          <a:xfrm>
            <a:off x="389614" y="1309806"/>
            <a:ext cx="8884388" cy="4407600"/>
          </a:xfrm>
        </p:spPr>
        <p:txBody>
          <a:bodyPr/>
          <a:lstStyle/>
          <a:p>
            <a:pPr marL="0" indent="0">
              <a:buNone/>
            </a:pPr>
            <a:r>
              <a:rPr lang="es-ES" sz="2400" b="1" dirty="0">
                <a:solidFill>
                  <a:schemeClr val="accent2"/>
                </a:solidFill>
              </a:rPr>
              <a:t>MAC</a:t>
            </a:r>
          </a:p>
          <a:p>
            <a:r>
              <a:rPr lang="es-ES" u="heavy" dirty="0">
                <a:solidFill>
                  <a:schemeClr val="accent1"/>
                </a:solidFill>
              </a:rPr>
              <a:t>Mac mini:</a:t>
            </a:r>
            <a:r>
              <a:rPr lang="es-ES" dirty="0">
                <a:solidFill>
                  <a:schemeClr val="accent1"/>
                </a:solidFill>
              </a:rPr>
              <a:t> </a:t>
            </a:r>
            <a:r>
              <a:rPr lang="es-ES" dirty="0"/>
              <a:t>Dirigido a usuarios de tipo medio-bajo. Es el más pequeño, económico y con menor potencia de la familia Mac, aunque con grandes prestaciones, potencial y capacidad en relación a sus dimensiones. Se presentó en enero de 2005. </a:t>
            </a:r>
          </a:p>
          <a:p>
            <a:r>
              <a:rPr lang="es-ES" u="heavy" dirty="0">
                <a:solidFill>
                  <a:schemeClr val="accent1"/>
                </a:solidFill>
              </a:rPr>
              <a:t>iMac:</a:t>
            </a:r>
            <a:r>
              <a:rPr lang="es-ES" dirty="0">
                <a:solidFill>
                  <a:schemeClr val="accent1"/>
                </a:solidFill>
              </a:rPr>
              <a:t> </a:t>
            </a:r>
            <a:r>
              <a:rPr lang="es-ES" dirty="0"/>
              <a:t>Dirigido a usuarios de tipo medio-profesional. Su principal característica es la unificación de todos los componentes del ordenador en una carcasa en la que se encuentra incluida la pantalla. Se presentó en 1998. </a:t>
            </a:r>
          </a:p>
          <a:p>
            <a:r>
              <a:rPr lang="es-ES" u="heavy" dirty="0" err="1">
                <a:solidFill>
                  <a:schemeClr val="accent1"/>
                </a:solidFill>
              </a:rPr>
              <a:t>eMac</a:t>
            </a:r>
            <a:r>
              <a:rPr lang="es-ES" u="heavy" dirty="0">
                <a:solidFill>
                  <a:schemeClr val="accent1"/>
                </a:solidFill>
              </a:rPr>
              <a:t>:</a:t>
            </a:r>
            <a:r>
              <a:rPr lang="es-ES" dirty="0"/>
              <a:t> Dirigido a usuarios de ámbito educativo. Basado en el iMac G3, cuenta con procesadores G4 y pantalla CTR de 17 pulgadas. Se presentó en abril de 2002 (descatalogado desde octubre de 2005). </a:t>
            </a:r>
          </a:p>
          <a:p>
            <a:r>
              <a:rPr lang="es-ES" u="heavy" dirty="0">
                <a:solidFill>
                  <a:schemeClr val="accent1"/>
                </a:solidFill>
              </a:rPr>
              <a:t>Mac Pro:</a:t>
            </a:r>
            <a:r>
              <a:rPr lang="es-ES" dirty="0">
                <a:solidFill>
                  <a:schemeClr val="accent1"/>
                </a:solidFill>
              </a:rPr>
              <a:t> </a:t>
            </a:r>
            <a:r>
              <a:rPr lang="es-ES" dirty="0"/>
              <a:t>Dirigido a usuarios de tipo profesional. Es el más potente de todos los Mac. Se presentó en agosto de 2006. </a:t>
            </a:r>
          </a:p>
        </p:txBody>
      </p:sp>
      <p:pic>
        <p:nvPicPr>
          <p:cNvPr id="4" name="Imagen 3">
            <a:extLst>
              <a:ext uri="{FF2B5EF4-FFF2-40B4-BE49-F238E27FC236}">
                <a16:creationId xmlns:a16="http://schemas.microsoft.com/office/drawing/2014/main" id="{45CA9B32-F22D-4775-8399-6C4EA09A69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42" y="124133"/>
            <a:ext cx="1135657" cy="1018306"/>
          </a:xfrm>
          <a:prstGeom prst="rect">
            <a:avLst/>
          </a:prstGeom>
        </p:spPr>
      </p:pic>
      <p:sp>
        <p:nvSpPr>
          <p:cNvPr id="5" name="Diagrama de flujo: conector 4">
            <a:hlinkClick r:id="rId4" action="ppaction://hlinksldjump"/>
            <a:extLst>
              <a:ext uri="{FF2B5EF4-FFF2-40B4-BE49-F238E27FC236}">
                <a16:creationId xmlns:a16="http://schemas.microsoft.com/office/drawing/2014/main" id="{CC40F01D-E5DB-4075-BDCB-C7B0EABCB6E7}"/>
              </a:ext>
            </a:extLst>
          </p:cNvPr>
          <p:cNvSpPr/>
          <p:nvPr/>
        </p:nvSpPr>
        <p:spPr>
          <a:xfrm>
            <a:off x="10567283" y="262393"/>
            <a:ext cx="1375576"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Diagrama de flujo: conector 5">
            <a:hlinkClick r:id="" action="ppaction://hlinkshowjump?jump=nextslide"/>
            <a:extLst>
              <a:ext uri="{FF2B5EF4-FFF2-40B4-BE49-F238E27FC236}">
                <a16:creationId xmlns:a16="http://schemas.microsoft.com/office/drawing/2014/main" id="{3087F23E-AC01-4FC6-8555-0A2C52B9D074}"/>
              </a:ext>
            </a:extLst>
          </p:cNvPr>
          <p:cNvSpPr/>
          <p:nvPr/>
        </p:nvSpPr>
        <p:spPr>
          <a:xfrm>
            <a:off x="10487770" y="6188765"/>
            <a:ext cx="1607489"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Siguiente</a:t>
            </a:r>
          </a:p>
        </p:txBody>
      </p:sp>
      <p:pic>
        <p:nvPicPr>
          <p:cNvPr id="8" name="Imagen 7">
            <a:extLst>
              <a:ext uri="{FF2B5EF4-FFF2-40B4-BE49-F238E27FC236}">
                <a16:creationId xmlns:a16="http://schemas.microsoft.com/office/drawing/2014/main" id="{0A20AFC7-9AB3-4FB4-A614-5CDFA2703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5561" y="866862"/>
            <a:ext cx="2113822" cy="1622359"/>
          </a:xfrm>
          <a:prstGeom prst="rect">
            <a:avLst/>
          </a:prstGeom>
        </p:spPr>
      </p:pic>
      <p:pic>
        <p:nvPicPr>
          <p:cNvPr id="10" name="Imagen 9">
            <a:extLst>
              <a:ext uri="{FF2B5EF4-FFF2-40B4-BE49-F238E27FC236}">
                <a16:creationId xmlns:a16="http://schemas.microsoft.com/office/drawing/2014/main" id="{E6F588B6-40EA-4207-9452-CA9CAAB16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0223" y="2020189"/>
            <a:ext cx="2030719" cy="1408811"/>
          </a:xfrm>
          <a:prstGeom prst="rect">
            <a:avLst/>
          </a:prstGeom>
        </p:spPr>
      </p:pic>
      <p:pic>
        <p:nvPicPr>
          <p:cNvPr id="12" name="Imagen 11">
            <a:extLst>
              <a:ext uri="{FF2B5EF4-FFF2-40B4-BE49-F238E27FC236}">
                <a16:creationId xmlns:a16="http://schemas.microsoft.com/office/drawing/2014/main" id="{9FDF3470-DB52-47CA-B41A-C76481BE6F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9226" y="2777776"/>
            <a:ext cx="1477088" cy="1506532"/>
          </a:xfrm>
          <a:prstGeom prst="rect">
            <a:avLst/>
          </a:prstGeom>
        </p:spPr>
      </p:pic>
      <p:pic>
        <p:nvPicPr>
          <p:cNvPr id="14" name="Imagen 13">
            <a:extLst>
              <a:ext uri="{FF2B5EF4-FFF2-40B4-BE49-F238E27FC236}">
                <a16:creationId xmlns:a16="http://schemas.microsoft.com/office/drawing/2014/main" id="{D9004A6B-9528-459F-8647-EE9AF51CDE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9858" y="3800203"/>
            <a:ext cx="1711447" cy="2017358"/>
          </a:xfrm>
          <a:prstGeom prst="rect">
            <a:avLst/>
          </a:prstGeom>
        </p:spPr>
      </p:pic>
    </p:spTree>
    <p:extLst>
      <p:ext uri="{BB962C8B-B14F-4D97-AF65-F5344CB8AC3E}">
        <p14:creationId xmlns:p14="http://schemas.microsoft.com/office/powerpoint/2010/main" val="20995178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down)">
                                      <p:cBhvr>
                                        <p:cTn id="23" dur="580">
                                          <p:stCondLst>
                                            <p:cond delay="0"/>
                                          </p:stCondLst>
                                        </p:cTn>
                                        <p:tgtEl>
                                          <p:spTgt spid="3">
                                            <p:txEl>
                                              <p:pRg st="0" end="0"/>
                                            </p:txEl>
                                          </p:spTgt>
                                        </p:tgtEl>
                                      </p:cBhvr>
                                    </p:animEffect>
                                    <p:anim calcmode="lin" valueType="num">
                                      <p:cBhvr>
                                        <p:cTn id="2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0" end="0"/>
                                            </p:txEl>
                                          </p:spTgt>
                                        </p:tgtEl>
                                      </p:cBhvr>
                                      <p:to x="100000" y="60000"/>
                                    </p:animScale>
                                    <p:animScale>
                                      <p:cBhvr>
                                        <p:cTn id="30" dur="166" decel="50000">
                                          <p:stCondLst>
                                            <p:cond delay="676"/>
                                          </p:stCondLst>
                                        </p:cTn>
                                        <p:tgtEl>
                                          <p:spTgt spid="3">
                                            <p:txEl>
                                              <p:pRg st="0" end="0"/>
                                            </p:txEl>
                                          </p:spTgt>
                                        </p:tgtEl>
                                      </p:cBhvr>
                                      <p:to x="100000" y="100000"/>
                                    </p:animScale>
                                    <p:animScale>
                                      <p:cBhvr>
                                        <p:cTn id="31" dur="26">
                                          <p:stCondLst>
                                            <p:cond delay="1312"/>
                                          </p:stCondLst>
                                        </p:cTn>
                                        <p:tgtEl>
                                          <p:spTgt spid="3">
                                            <p:txEl>
                                              <p:pRg st="0" end="0"/>
                                            </p:txEl>
                                          </p:spTgt>
                                        </p:tgtEl>
                                      </p:cBhvr>
                                      <p:to x="100000" y="80000"/>
                                    </p:animScale>
                                    <p:animScale>
                                      <p:cBhvr>
                                        <p:cTn id="32" dur="166" decel="50000">
                                          <p:stCondLst>
                                            <p:cond delay="1338"/>
                                          </p:stCondLst>
                                        </p:cTn>
                                        <p:tgtEl>
                                          <p:spTgt spid="3">
                                            <p:txEl>
                                              <p:pRg st="0" end="0"/>
                                            </p:txEl>
                                          </p:spTgt>
                                        </p:tgtEl>
                                      </p:cBhvr>
                                      <p:to x="100000" y="100000"/>
                                    </p:animScale>
                                    <p:animScale>
                                      <p:cBhvr>
                                        <p:cTn id="33" dur="26">
                                          <p:stCondLst>
                                            <p:cond delay="1642"/>
                                          </p:stCondLst>
                                        </p:cTn>
                                        <p:tgtEl>
                                          <p:spTgt spid="3">
                                            <p:txEl>
                                              <p:pRg st="0" end="0"/>
                                            </p:txEl>
                                          </p:spTgt>
                                        </p:tgtEl>
                                      </p:cBhvr>
                                      <p:to x="100000" y="90000"/>
                                    </p:animScale>
                                    <p:animScale>
                                      <p:cBhvr>
                                        <p:cTn id="34" dur="166" decel="50000">
                                          <p:stCondLst>
                                            <p:cond delay="1668"/>
                                          </p:stCondLst>
                                        </p:cTn>
                                        <p:tgtEl>
                                          <p:spTgt spid="3">
                                            <p:txEl>
                                              <p:pRg st="0" end="0"/>
                                            </p:txEl>
                                          </p:spTgt>
                                        </p:tgtEl>
                                      </p:cBhvr>
                                      <p:to x="100000" y="100000"/>
                                    </p:animScale>
                                    <p:animScale>
                                      <p:cBhvr>
                                        <p:cTn id="35" dur="26">
                                          <p:stCondLst>
                                            <p:cond delay="1808"/>
                                          </p:stCondLst>
                                        </p:cTn>
                                        <p:tgtEl>
                                          <p:spTgt spid="3">
                                            <p:txEl>
                                              <p:pRg st="0" end="0"/>
                                            </p:txEl>
                                          </p:spTgt>
                                        </p:tgtEl>
                                      </p:cBhvr>
                                      <p:to x="100000" y="95000"/>
                                    </p:animScale>
                                    <p:animScale>
                                      <p:cBhvr>
                                        <p:cTn id="36" dur="166" decel="50000">
                                          <p:stCondLst>
                                            <p:cond delay="1834"/>
                                          </p:stCondLst>
                                        </p:cTn>
                                        <p:tgtEl>
                                          <p:spTgt spid="3">
                                            <p:txEl>
                                              <p:pRg st="0" end="0"/>
                                            </p:txEl>
                                          </p:spTgt>
                                        </p:tgtEl>
                                      </p:cBhvr>
                                      <p:to x="100000" y="100000"/>
                                    </p:animScale>
                                  </p:childTnLst>
                                </p:cTn>
                              </p:par>
                            </p:childTnLst>
                          </p:cTn>
                        </p:par>
                        <p:par>
                          <p:cTn id="37" fill="hold">
                            <p:stCondLst>
                              <p:cond delay="2000"/>
                            </p:stCondLst>
                            <p:childTnLst>
                              <p:par>
                                <p:cTn id="38" presetID="26"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80">
                                          <p:stCondLst>
                                            <p:cond delay="0"/>
                                          </p:stCondLst>
                                        </p:cTn>
                                        <p:tgtEl>
                                          <p:spTgt spid="8"/>
                                        </p:tgtEl>
                                      </p:cBhvr>
                                    </p:animEffect>
                                    <p:anim calcmode="lin" valueType="num">
                                      <p:cBhvr>
                                        <p:cTn id="4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6" dur="26">
                                          <p:stCondLst>
                                            <p:cond delay="650"/>
                                          </p:stCondLst>
                                        </p:cTn>
                                        <p:tgtEl>
                                          <p:spTgt spid="8"/>
                                        </p:tgtEl>
                                      </p:cBhvr>
                                      <p:to x="100000" y="60000"/>
                                    </p:animScale>
                                    <p:animScale>
                                      <p:cBhvr>
                                        <p:cTn id="47" dur="166" decel="50000">
                                          <p:stCondLst>
                                            <p:cond delay="676"/>
                                          </p:stCondLst>
                                        </p:cTn>
                                        <p:tgtEl>
                                          <p:spTgt spid="8"/>
                                        </p:tgtEl>
                                      </p:cBhvr>
                                      <p:to x="100000" y="100000"/>
                                    </p:animScale>
                                    <p:animScale>
                                      <p:cBhvr>
                                        <p:cTn id="48" dur="26">
                                          <p:stCondLst>
                                            <p:cond delay="1312"/>
                                          </p:stCondLst>
                                        </p:cTn>
                                        <p:tgtEl>
                                          <p:spTgt spid="8"/>
                                        </p:tgtEl>
                                      </p:cBhvr>
                                      <p:to x="100000" y="80000"/>
                                    </p:animScale>
                                    <p:animScale>
                                      <p:cBhvr>
                                        <p:cTn id="49" dur="166" decel="50000">
                                          <p:stCondLst>
                                            <p:cond delay="1338"/>
                                          </p:stCondLst>
                                        </p:cTn>
                                        <p:tgtEl>
                                          <p:spTgt spid="8"/>
                                        </p:tgtEl>
                                      </p:cBhvr>
                                      <p:to x="100000" y="100000"/>
                                    </p:animScale>
                                    <p:animScale>
                                      <p:cBhvr>
                                        <p:cTn id="50" dur="26">
                                          <p:stCondLst>
                                            <p:cond delay="1642"/>
                                          </p:stCondLst>
                                        </p:cTn>
                                        <p:tgtEl>
                                          <p:spTgt spid="8"/>
                                        </p:tgtEl>
                                      </p:cBhvr>
                                      <p:to x="100000" y="90000"/>
                                    </p:animScale>
                                    <p:animScale>
                                      <p:cBhvr>
                                        <p:cTn id="51" dur="166" decel="50000">
                                          <p:stCondLst>
                                            <p:cond delay="1668"/>
                                          </p:stCondLst>
                                        </p:cTn>
                                        <p:tgtEl>
                                          <p:spTgt spid="8"/>
                                        </p:tgtEl>
                                      </p:cBhvr>
                                      <p:to x="100000" y="100000"/>
                                    </p:animScale>
                                    <p:animScale>
                                      <p:cBhvr>
                                        <p:cTn id="52" dur="26">
                                          <p:stCondLst>
                                            <p:cond delay="1808"/>
                                          </p:stCondLst>
                                        </p:cTn>
                                        <p:tgtEl>
                                          <p:spTgt spid="8"/>
                                        </p:tgtEl>
                                      </p:cBhvr>
                                      <p:to x="100000" y="95000"/>
                                    </p:animScale>
                                    <p:animScale>
                                      <p:cBhvr>
                                        <p:cTn id="53" dur="166" decel="50000">
                                          <p:stCondLst>
                                            <p:cond delay="1834"/>
                                          </p:stCondLst>
                                        </p:cTn>
                                        <p:tgtEl>
                                          <p:spTgt spid="8"/>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31" presetClass="exit" presetSubtype="0" fill="hold" nodeType="clickEffect">
                                  <p:stCondLst>
                                    <p:cond delay="0"/>
                                  </p:stCondLst>
                                  <p:childTnLst>
                                    <p:anim calcmode="lin" valueType="num">
                                      <p:cBhvr>
                                        <p:cTn id="57" dur="1000"/>
                                        <p:tgtEl>
                                          <p:spTgt spid="8"/>
                                        </p:tgtEl>
                                        <p:attrNameLst>
                                          <p:attrName>ppt_w</p:attrName>
                                        </p:attrNameLst>
                                      </p:cBhvr>
                                      <p:tavLst>
                                        <p:tav tm="0">
                                          <p:val>
                                            <p:strVal val="ppt_w"/>
                                          </p:val>
                                        </p:tav>
                                        <p:tav tm="100000">
                                          <p:val>
                                            <p:fltVal val="0"/>
                                          </p:val>
                                        </p:tav>
                                      </p:tavLst>
                                    </p:anim>
                                    <p:anim calcmode="lin" valueType="num">
                                      <p:cBhvr>
                                        <p:cTn id="58" dur="1000"/>
                                        <p:tgtEl>
                                          <p:spTgt spid="8"/>
                                        </p:tgtEl>
                                        <p:attrNameLst>
                                          <p:attrName>ppt_h</p:attrName>
                                        </p:attrNameLst>
                                      </p:cBhvr>
                                      <p:tavLst>
                                        <p:tav tm="0">
                                          <p:val>
                                            <p:strVal val="ppt_h"/>
                                          </p:val>
                                        </p:tav>
                                        <p:tav tm="100000">
                                          <p:val>
                                            <p:fltVal val="0"/>
                                          </p:val>
                                        </p:tav>
                                      </p:tavLst>
                                    </p:anim>
                                    <p:anim calcmode="lin" valueType="num">
                                      <p:cBhvr>
                                        <p:cTn id="59" dur="1000"/>
                                        <p:tgtEl>
                                          <p:spTgt spid="8"/>
                                        </p:tgtEl>
                                        <p:attrNameLst>
                                          <p:attrName>style.rotation</p:attrName>
                                        </p:attrNameLst>
                                      </p:cBhvr>
                                      <p:tavLst>
                                        <p:tav tm="0">
                                          <p:val>
                                            <p:fltVal val="0"/>
                                          </p:val>
                                        </p:tav>
                                        <p:tav tm="100000">
                                          <p:val>
                                            <p:fltVal val="90"/>
                                          </p:val>
                                        </p:tav>
                                      </p:tavLst>
                                    </p:anim>
                                    <p:animEffect transition="out" filter="fade">
                                      <p:cBhvr>
                                        <p:cTn id="60" dur="1000"/>
                                        <p:tgtEl>
                                          <p:spTgt spid="8"/>
                                        </p:tgtEl>
                                      </p:cBhvr>
                                    </p:animEffect>
                                    <p:set>
                                      <p:cBhvr>
                                        <p:cTn id="61" dur="1" fill="hold">
                                          <p:stCondLst>
                                            <p:cond delay="999"/>
                                          </p:stCondLst>
                                        </p:cTn>
                                        <p:tgtEl>
                                          <p:spTgt spid="8"/>
                                        </p:tgtEl>
                                        <p:attrNameLst>
                                          <p:attrName>style.visibility</p:attrName>
                                        </p:attrNameLst>
                                      </p:cBhvr>
                                      <p:to>
                                        <p:strVal val="hidden"/>
                                      </p:to>
                                    </p:set>
                                  </p:childTnLst>
                                </p:cTn>
                              </p:par>
                            </p:childTnLst>
                          </p:cTn>
                        </p:par>
                        <p:par>
                          <p:cTn id="62" fill="hold">
                            <p:stCondLst>
                              <p:cond delay="1000"/>
                            </p:stCondLst>
                            <p:childTnLst>
                              <p:par>
                                <p:cTn id="63" presetID="26" presetClass="entr" presetSubtype="0" fill="hold" nodeType="after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animEffect transition="in" filter="wipe(down)">
                                      <p:cBhvr>
                                        <p:cTn id="65" dur="580">
                                          <p:stCondLst>
                                            <p:cond delay="0"/>
                                          </p:stCondLst>
                                        </p:cTn>
                                        <p:tgtEl>
                                          <p:spTgt spid="3">
                                            <p:txEl>
                                              <p:pRg st="2" end="2"/>
                                            </p:txEl>
                                          </p:spTgt>
                                        </p:tgtEl>
                                      </p:cBhvr>
                                    </p:animEffect>
                                    <p:anim calcmode="lin" valueType="num">
                                      <p:cBhvr>
                                        <p:cTn id="6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3">
                                            <p:txEl>
                                              <p:pRg st="2" end="2"/>
                                            </p:txEl>
                                          </p:spTgt>
                                        </p:tgtEl>
                                      </p:cBhvr>
                                      <p:to x="100000" y="60000"/>
                                    </p:animScale>
                                    <p:animScale>
                                      <p:cBhvr>
                                        <p:cTn id="72" dur="166" decel="50000">
                                          <p:stCondLst>
                                            <p:cond delay="676"/>
                                          </p:stCondLst>
                                        </p:cTn>
                                        <p:tgtEl>
                                          <p:spTgt spid="3">
                                            <p:txEl>
                                              <p:pRg st="2" end="2"/>
                                            </p:txEl>
                                          </p:spTgt>
                                        </p:tgtEl>
                                      </p:cBhvr>
                                      <p:to x="100000" y="100000"/>
                                    </p:animScale>
                                    <p:animScale>
                                      <p:cBhvr>
                                        <p:cTn id="73" dur="26">
                                          <p:stCondLst>
                                            <p:cond delay="1312"/>
                                          </p:stCondLst>
                                        </p:cTn>
                                        <p:tgtEl>
                                          <p:spTgt spid="3">
                                            <p:txEl>
                                              <p:pRg st="2" end="2"/>
                                            </p:txEl>
                                          </p:spTgt>
                                        </p:tgtEl>
                                      </p:cBhvr>
                                      <p:to x="100000" y="80000"/>
                                    </p:animScale>
                                    <p:animScale>
                                      <p:cBhvr>
                                        <p:cTn id="74" dur="166" decel="50000">
                                          <p:stCondLst>
                                            <p:cond delay="1338"/>
                                          </p:stCondLst>
                                        </p:cTn>
                                        <p:tgtEl>
                                          <p:spTgt spid="3">
                                            <p:txEl>
                                              <p:pRg st="2" end="2"/>
                                            </p:txEl>
                                          </p:spTgt>
                                        </p:tgtEl>
                                      </p:cBhvr>
                                      <p:to x="100000" y="100000"/>
                                    </p:animScale>
                                    <p:animScale>
                                      <p:cBhvr>
                                        <p:cTn id="75" dur="26">
                                          <p:stCondLst>
                                            <p:cond delay="1642"/>
                                          </p:stCondLst>
                                        </p:cTn>
                                        <p:tgtEl>
                                          <p:spTgt spid="3">
                                            <p:txEl>
                                              <p:pRg st="2" end="2"/>
                                            </p:txEl>
                                          </p:spTgt>
                                        </p:tgtEl>
                                      </p:cBhvr>
                                      <p:to x="100000" y="90000"/>
                                    </p:animScale>
                                    <p:animScale>
                                      <p:cBhvr>
                                        <p:cTn id="76" dur="166" decel="50000">
                                          <p:stCondLst>
                                            <p:cond delay="1668"/>
                                          </p:stCondLst>
                                        </p:cTn>
                                        <p:tgtEl>
                                          <p:spTgt spid="3">
                                            <p:txEl>
                                              <p:pRg st="2" end="2"/>
                                            </p:txEl>
                                          </p:spTgt>
                                        </p:tgtEl>
                                      </p:cBhvr>
                                      <p:to x="100000" y="100000"/>
                                    </p:animScale>
                                    <p:animScale>
                                      <p:cBhvr>
                                        <p:cTn id="77" dur="26">
                                          <p:stCondLst>
                                            <p:cond delay="1808"/>
                                          </p:stCondLst>
                                        </p:cTn>
                                        <p:tgtEl>
                                          <p:spTgt spid="3">
                                            <p:txEl>
                                              <p:pRg st="2" end="2"/>
                                            </p:txEl>
                                          </p:spTgt>
                                        </p:tgtEl>
                                      </p:cBhvr>
                                      <p:to x="100000" y="95000"/>
                                    </p:animScale>
                                    <p:animScale>
                                      <p:cBhvr>
                                        <p:cTn id="78" dur="166" decel="50000">
                                          <p:stCondLst>
                                            <p:cond delay="1834"/>
                                          </p:stCondLst>
                                        </p:cTn>
                                        <p:tgtEl>
                                          <p:spTgt spid="3">
                                            <p:txEl>
                                              <p:pRg st="2" end="2"/>
                                            </p:txEl>
                                          </p:spTgt>
                                        </p:tgtEl>
                                      </p:cBhvr>
                                      <p:to x="100000" y="100000"/>
                                    </p:animScale>
                                  </p:childTnLst>
                                </p:cTn>
                              </p:par>
                            </p:childTnLst>
                          </p:cTn>
                        </p:par>
                        <p:par>
                          <p:cTn id="79" fill="hold">
                            <p:stCondLst>
                              <p:cond delay="3000"/>
                            </p:stCondLst>
                            <p:childTnLst>
                              <p:par>
                                <p:cTn id="80" presetID="26" presetClass="entr" presetSubtype="0" fill="hold" nodeType="after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wipe(down)">
                                      <p:cBhvr>
                                        <p:cTn id="82" dur="580">
                                          <p:stCondLst>
                                            <p:cond delay="0"/>
                                          </p:stCondLst>
                                        </p:cTn>
                                        <p:tgtEl>
                                          <p:spTgt spid="10"/>
                                        </p:tgtEl>
                                      </p:cBhvr>
                                    </p:animEffect>
                                    <p:anim calcmode="lin" valueType="num">
                                      <p:cBhvr>
                                        <p:cTn id="8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88" dur="26">
                                          <p:stCondLst>
                                            <p:cond delay="650"/>
                                          </p:stCondLst>
                                        </p:cTn>
                                        <p:tgtEl>
                                          <p:spTgt spid="10"/>
                                        </p:tgtEl>
                                      </p:cBhvr>
                                      <p:to x="100000" y="60000"/>
                                    </p:animScale>
                                    <p:animScale>
                                      <p:cBhvr>
                                        <p:cTn id="89" dur="166" decel="50000">
                                          <p:stCondLst>
                                            <p:cond delay="676"/>
                                          </p:stCondLst>
                                        </p:cTn>
                                        <p:tgtEl>
                                          <p:spTgt spid="10"/>
                                        </p:tgtEl>
                                      </p:cBhvr>
                                      <p:to x="100000" y="100000"/>
                                    </p:animScale>
                                    <p:animScale>
                                      <p:cBhvr>
                                        <p:cTn id="90" dur="26">
                                          <p:stCondLst>
                                            <p:cond delay="1312"/>
                                          </p:stCondLst>
                                        </p:cTn>
                                        <p:tgtEl>
                                          <p:spTgt spid="10"/>
                                        </p:tgtEl>
                                      </p:cBhvr>
                                      <p:to x="100000" y="80000"/>
                                    </p:animScale>
                                    <p:animScale>
                                      <p:cBhvr>
                                        <p:cTn id="91" dur="166" decel="50000">
                                          <p:stCondLst>
                                            <p:cond delay="1338"/>
                                          </p:stCondLst>
                                        </p:cTn>
                                        <p:tgtEl>
                                          <p:spTgt spid="10"/>
                                        </p:tgtEl>
                                      </p:cBhvr>
                                      <p:to x="100000" y="100000"/>
                                    </p:animScale>
                                    <p:animScale>
                                      <p:cBhvr>
                                        <p:cTn id="92" dur="26">
                                          <p:stCondLst>
                                            <p:cond delay="1642"/>
                                          </p:stCondLst>
                                        </p:cTn>
                                        <p:tgtEl>
                                          <p:spTgt spid="10"/>
                                        </p:tgtEl>
                                      </p:cBhvr>
                                      <p:to x="100000" y="90000"/>
                                    </p:animScale>
                                    <p:animScale>
                                      <p:cBhvr>
                                        <p:cTn id="93" dur="166" decel="50000">
                                          <p:stCondLst>
                                            <p:cond delay="1668"/>
                                          </p:stCondLst>
                                        </p:cTn>
                                        <p:tgtEl>
                                          <p:spTgt spid="10"/>
                                        </p:tgtEl>
                                      </p:cBhvr>
                                      <p:to x="100000" y="100000"/>
                                    </p:animScale>
                                    <p:animScale>
                                      <p:cBhvr>
                                        <p:cTn id="94" dur="26">
                                          <p:stCondLst>
                                            <p:cond delay="1808"/>
                                          </p:stCondLst>
                                        </p:cTn>
                                        <p:tgtEl>
                                          <p:spTgt spid="10"/>
                                        </p:tgtEl>
                                      </p:cBhvr>
                                      <p:to x="100000" y="95000"/>
                                    </p:animScale>
                                    <p:animScale>
                                      <p:cBhvr>
                                        <p:cTn id="95" dur="166" decel="50000">
                                          <p:stCondLst>
                                            <p:cond delay="1834"/>
                                          </p:stCondLst>
                                        </p:cTn>
                                        <p:tgtEl>
                                          <p:spTgt spid="10"/>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31" presetClass="exit" presetSubtype="0" fill="hold" nodeType="clickEffect">
                                  <p:stCondLst>
                                    <p:cond delay="0"/>
                                  </p:stCondLst>
                                  <p:childTnLst>
                                    <p:anim calcmode="lin" valueType="num">
                                      <p:cBhvr>
                                        <p:cTn id="99" dur="1000"/>
                                        <p:tgtEl>
                                          <p:spTgt spid="10"/>
                                        </p:tgtEl>
                                        <p:attrNameLst>
                                          <p:attrName>ppt_w</p:attrName>
                                        </p:attrNameLst>
                                      </p:cBhvr>
                                      <p:tavLst>
                                        <p:tav tm="0">
                                          <p:val>
                                            <p:strVal val="ppt_w"/>
                                          </p:val>
                                        </p:tav>
                                        <p:tav tm="100000">
                                          <p:val>
                                            <p:fltVal val="0"/>
                                          </p:val>
                                        </p:tav>
                                      </p:tavLst>
                                    </p:anim>
                                    <p:anim calcmode="lin" valueType="num">
                                      <p:cBhvr>
                                        <p:cTn id="100" dur="1000"/>
                                        <p:tgtEl>
                                          <p:spTgt spid="10"/>
                                        </p:tgtEl>
                                        <p:attrNameLst>
                                          <p:attrName>ppt_h</p:attrName>
                                        </p:attrNameLst>
                                      </p:cBhvr>
                                      <p:tavLst>
                                        <p:tav tm="0">
                                          <p:val>
                                            <p:strVal val="ppt_h"/>
                                          </p:val>
                                        </p:tav>
                                        <p:tav tm="100000">
                                          <p:val>
                                            <p:fltVal val="0"/>
                                          </p:val>
                                        </p:tav>
                                      </p:tavLst>
                                    </p:anim>
                                    <p:anim calcmode="lin" valueType="num">
                                      <p:cBhvr>
                                        <p:cTn id="101" dur="1000"/>
                                        <p:tgtEl>
                                          <p:spTgt spid="10"/>
                                        </p:tgtEl>
                                        <p:attrNameLst>
                                          <p:attrName>style.rotation</p:attrName>
                                        </p:attrNameLst>
                                      </p:cBhvr>
                                      <p:tavLst>
                                        <p:tav tm="0">
                                          <p:val>
                                            <p:fltVal val="0"/>
                                          </p:val>
                                        </p:tav>
                                        <p:tav tm="100000">
                                          <p:val>
                                            <p:fltVal val="90"/>
                                          </p:val>
                                        </p:tav>
                                      </p:tavLst>
                                    </p:anim>
                                    <p:animEffect transition="out" filter="fade">
                                      <p:cBhvr>
                                        <p:cTn id="102" dur="1000"/>
                                        <p:tgtEl>
                                          <p:spTgt spid="10"/>
                                        </p:tgtEl>
                                      </p:cBhvr>
                                    </p:animEffect>
                                    <p:set>
                                      <p:cBhvr>
                                        <p:cTn id="103" dur="1" fill="hold">
                                          <p:stCondLst>
                                            <p:cond delay="999"/>
                                          </p:stCondLst>
                                        </p:cTn>
                                        <p:tgtEl>
                                          <p:spTgt spid="10"/>
                                        </p:tgtEl>
                                        <p:attrNameLst>
                                          <p:attrName>style.visibility</p:attrName>
                                        </p:attrNameLst>
                                      </p:cBhvr>
                                      <p:to>
                                        <p:strVal val="hidden"/>
                                      </p:to>
                                    </p:set>
                                  </p:childTnLst>
                                </p:cTn>
                              </p:par>
                            </p:childTnLst>
                          </p:cTn>
                        </p:par>
                        <p:par>
                          <p:cTn id="104" fill="hold">
                            <p:stCondLst>
                              <p:cond delay="1000"/>
                            </p:stCondLst>
                            <p:childTnLst>
                              <p:par>
                                <p:cTn id="105" presetID="26" presetClass="entr" presetSubtype="0" fill="hold" nodeType="after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animEffect transition="in" filter="wipe(down)">
                                      <p:cBhvr>
                                        <p:cTn id="107" dur="580">
                                          <p:stCondLst>
                                            <p:cond delay="0"/>
                                          </p:stCondLst>
                                        </p:cTn>
                                        <p:tgtEl>
                                          <p:spTgt spid="3">
                                            <p:txEl>
                                              <p:pRg st="3" end="3"/>
                                            </p:txEl>
                                          </p:spTgt>
                                        </p:tgtEl>
                                      </p:cBhvr>
                                    </p:animEffect>
                                    <p:anim calcmode="lin" valueType="num">
                                      <p:cBhvr>
                                        <p:cTn id="10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3" end="3"/>
                                            </p:txEl>
                                          </p:spTgt>
                                        </p:tgtEl>
                                      </p:cBhvr>
                                      <p:to x="100000" y="60000"/>
                                    </p:animScale>
                                    <p:animScale>
                                      <p:cBhvr>
                                        <p:cTn id="114" dur="166" decel="50000">
                                          <p:stCondLst>
                                            <p:cond delay="676"/>
                                          </p:stCondLst>
                                        </p:cTn>
                                        <p:tgtEl>
                                          <p:spTgt spid="3">
                                            <p:txEl>
                                              <p:pRg st="3" end="3"/>
                                            </p:txEl>
                                          </p:spTgt>
                                        </p:tgtEl>
                                      </p:cBhvr>
                                      <p:to x="100000" y="100000"/>
                                    </p:animScale>
                                    <p:animScale>
                                      <p:cBhvr>
                                        <p:cTn id="115" dur="26">
                                          <p:stCondLst>
                                            <p:cond delay="1312"/>
                                          </p:stCondLst>
                                        </p:cTn>
                                        <p:tgtEl>
                                          <p:spTgt spid="3">
                                            <p:txEl>
                                              <p:pRg st="3" end="3"/>
                                            </p:txEl>
                                          </p:spTgt>
                                        </p:tgtEl>
                                      </p:cBhvr>
                                      <p:to x="100000" y="80000"/>
                                    </p:animScale>
                                    <p:animScale>
                                      <p:cBhvr>
                                        <p:cTn id="116" dur="166" decel="50000">
                                          <p:stCondLst>
                                            <p:cond delay="1338"/>
                                          </p:stCondLst>
                                        </p:cTn>
                                        <p:tgtEl>
                                          <p:spTgt spid="3">
                                            <p:txEl>
                                              <p:pRg st="3" end="3"/>
                                            </p:txEl>
                                          </p:spTgt>
                                        </p:tgtEl>
                                      </p:cBhvr>
                                      <p:to x="100000" y="100000"/>
                                    </p:animScale>
                                    <p:animScale>
                                      <p:cBhvr>
                                        <p:cTn id="117" dur="26">
                                          <p:stCondLst>
                                            <p:cond delay="1642"/>
                                          </p:stCondLst>
                                        </p:cTn>
                                        <p:tgtEl>
                                          <p:spTgt spid="3">
                                            <p:txEl>
                                              <p:pRg st="3" end="3"/>
                                            </p:txEl>
                                          </p:spTgt>
                                        </p:tgtEl>
                                      </p:cBhvr>
                                      <p:to x="100000" y="90000"/>
                                    </p:animScale>
                                    <p:animScale>
                                      <p:cBhvr>
                                        <p:cTn id="118" dur="166" decel="50000">
                                          <p:stCondLst>
                                            <p:cond delay="1668"/>
                                          </p:stCondLst>
                                        </p:cTn>
                                        <p:tgtEl>
                                          <p:spTgt spid="3">
                                            <p:txEl>
                                              <p:pRg st="3" end="3"/>
                                            </p:txEl>
                                          </p:spTgt>
                                        </p:tgtEl>
                                      </p:cBhvr>
                                      <p:to x="100000" y="100000"/>
                                    </p:animScale>
                                    <p:animScale>
                                      <p:cBhvr>
                                        <p:cTn id="119" dur="26">
                                          <p:stCondLst>
                                            <p:cond delay="1808"/>
                                          </p:stCondLst>
                                        </p:cTn>
                                        <p:tgtEl>
                                          <p:spTgt spid="3">
                                            <p:txEl>
                                              <p:pRg st="3" end="3"/>
                                            </p:txEl>
                                          </p:spTgt>
                                        </p:tgtEl>
                                      </p:cBhvr>
                                      <p:to x="100000" y="95000"/>
                                    </p:animScale>
                                    <p:animScale>
                                      <p:cBhvr>
                                        <p:cTn id="120" dur="166" decel="50000">
                                          <p:stCondLst>
                                            <p:cond delay="1834"/>
                                          </p:stCondLst>
                                        </p:cTn>
                                        <p:tgtEl>
                                          <p:spTgt spid="3">
                                            <p:txEl>
                                              <p:pRg st="3" end="3"/>
                                            </p:txEl>
                                          </p:spTgt>
                                        </p:tgtEl>
                                      </p:cBhvr>
                                      <p:to x="100000" y="100000"/>
                                    </p:animScale>
                                  </p:childTnLst>
                                </p:cTn>
                              </p:par>
                            </p:childTnLst>
                          </p:cTn>
                        </p:par>
                        <p:par>
                          <p:cTn id="121" fill="hold">
                            <p:stCondLst>
                              <p:cond delay="3000"/>
                            </p:stCondLst>
                            <p:childTnLst>
                              <p:par>
                                <p:cTn id="122" presetID="26" presetClass="entr" presetSubtype="0" fill="hold" nodeType="afterEffect">
                                  <p:stCondLst>
                                    <p:cond delay="0"/>
                                  </p:stCondLst>
                                  <p:childTnLst>
                                    <p:set>
                                      <p:cBhvr>
                                        <p:cTn id="123" dur="1" fill="hold">
                                          <p:stCondLst>
                                            <p:cond delay="0"/>
                                          </p:stCondLst>
                                        </p:cTn>
                                        <p:tgtEl>
                                          <p:spTgt spid="12"/>
                                        </p:tgtEl>
                                        <p:attrNameLst>
                                          <p:attrName>style.visibility</p:attrName>
                                        </p:attrNameLst>
                                      </p:cBhvr>
                                      <p:to>
                                        <p:strVal val="visible"/>
                                      </p:to>
                                    </p:set>
                                    <p:animEffect transition="in" filter="wipe(down)">
                                      <p:cBhvr>
                                        <p:cTn id="124" dur="580">
                                          <p:stCondLst>
                                            <p:cond delay="0"/>
                                          </p:stCondLst>
                                        </p:cTn>
                                        <p:tgtEl>
                                          <p:spTgt spid="12"/>
                                        </p:tgtEl>
                                      </p:cBhvr>
                                    </p:animEffect>
                                    <p:anim calcmode="lin" valueType="num">
                                      <p:cBhvr>
                                        <p:cTn id="12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0" dur="26">
                                          <p:stCondLst>
                                            <p:cond delay="650"/>
                                          </p:stCondLst>
                                        </p:cTn>
                                        <p:tgtEl>
                                          <p:spTgt spid="12"/>
                                        </p:tgtEl>
                                      </p:cBhvr>
                                      <p:to x="100000" y="60000"/>
                                    </p:animScale>
                                    <p:animScale>
                                      <p:cBhvr>
                                        <p:cTn id="131" dur="166" decel="50000">
                                          <p:stCondLst>
                                            <p:cond delay="676"/>
                                          </p:stCondLst>
                                        </p:cTn>
                                        <p:tgtEl>
                                          <p:spTgt spid="12"/>
                                        </p:tgtEl>
                                      </p:cBhvr>
                                      <p:to x="100000" y="100000"/>
                                    </p:animScale>
                                    <p:animScale>
                                      <p:cBhvr>
                                        <p:cTn id="132" dur="26">
                                          <p:stCondLst>
                                            <p:cond delay="1312"/>
                                          </p:stCondLst>
                                        </p:cTn>
                                        <p:tgtEl>
                                          <p:spTgt spid="12"/>
                                        </p:tgtEl>
                                      </p:cBhvr>
                                      <p:to x="100000" y="80000"/>
                                    </p:animScale>
                                    <p:animScale>
                                      <p:cBhvr>
                                        <p:cTn id="133" dur="166" decel="50000">
                                          <p:stCondLst>
                                            <p:cond delay="1338"/>
                                          </p:stCondLst>
                                        </p:cTn>
                                        <p:tgtEl>
                                          <p:spTgt spid="12"/>
                                        </p:tgtEl>
                                      </p:cBhvr>
                                      <p:to x="100000" y="100000"/>
                                    </p:animScale>
                                    <p:animScale>
                                      <p:cBhvr>
                                        <p:cTn id="134" dur="26">
                                          <p:stCondLst>
                                            <p:cond delay="1642"/>
                                          </p:stCondLst>
                                        </p:cTn>
                                        <p:tgtEl>
                                          <p:spTgt spid="12"/>
                                        </p:tgtEl>
                                      </p:cBhvr>
                                      <p:to x="100000" y="90000"/>
                                    </p:animScale>
                                    <p:animScale>
                                      <p:cBhvr>
                                        <p:cTn id="135" dur="166" decel="50000">
                                          <p:stCondLst>
                                            <p:cond delay="1668"/>
                                          </p:stCondLst>
                                        </p:cTn>
                                        <p:tgtEl>
                                          <p:spTgt spid="12"/>
                                        </p:tgtEl>
                                      </p:cBhvr>
                                      <p:to x="100000" y="100000"/>
                                    </p:animScale>
                                    <p:animScale>
                                      <p:cBhvr>
                                        <p:cTn id="136" dur="26">
                                          <p:stCondLst>
                                            <p:cond delay="1808"/>
                                          </p:stCondLst>
                                        </p:cTn>
                                        <p:tgtEl>
                                          <p:spTgt spid="12"/>
                                        </p:tgtEl>
                                      </p:cBhvr>
                                      <p:to x="100000" y="95000"/>
                                    </p:animScale>
                                    <p:animScale>
                                      <p:cBhvr>
                                        <p:cTn id="137" dur="166" decel="50000">
                                          <p:stCondLst>
                                            <p:cond delay="1834"/>
                                          </p:stCondLst>
                                        </p:cTn>
                                        <p:tgtEl>
                                          <p:spTgt spid="12"/>
                                        </p:tgtEl>
                                      </p:cBhvr>
                                      <p:to x="100000" y="100000"/>
                                    </p:animScale>
                                  </p:childTnLst>
                                </p:cTn>
                              </p:par>
                            </p:childTnLst>
                          </p:cTn>
                        </p:par>
                      </p:childTnLst>
                    </p:cTn>
                  </p:par>
                  <p:par>
                    <p:cTn id="138" fill="hold">
                      <p:stCondLst>
                        <p:cond delay="indefinite"/>
                      </p:stCondLst>
                      <p:childTnLst>
                        <p:par>
                          <p:cTn id="139" fill="hold">
                            <p:stCondLst>
                              <p:cond delay="0"/>
                            </p:stCondLst>
                            <p:childTnLst>
                              <p:par>
                                <p:cTn id="140" presetID="31" presetClass="exit" presetSubtype="0" fill="hold" nodeType="clickEffect">
                                  <p:stCondLst>
                                    <p:cond delay="0"/>
                                  </p:stCondLst>
                                  <p:childTnLst>
                                    <p:anim calcmode="lin" valueType="num">
                                      <p:cBhvr>
                                        <p:cTn id="141" dur="1000"/>
                                        <p:tgtEl>
                                          <p:spTgt spid="12"/>
                                        </p:tgtEl>
                                        <p:attrNameLst>
                                          <p:attrName>ppt_w</p:attrName>
                                        </p:attrNameLst>
                                      </p:cBhvr>
                                      <p:tavLst>
                                        <p:tav tm="0">
                                          <p:val>
                                            <p:strVal val="ppt_w"/>
                                          </p:val>
                                        </p:tav>
                                        <p:tav tm="100000">
                                          <p:val>
                                            <p:fltVal val="0"/>
                                          </p:val>
                                        </p:tav>
                                      </p:tavLst>
                                    </p:anim>
                                    <p:anim calcmode="lin" valueType="num">
                                      <p:cBhvr>
                                        <p:cTn id="142" dur="1000"/>
                                        <p:tgtEl>
                                          <p:spTgt spid="12"/>
                                        </p:tgtEl>
                                        <p:attrNameLst>
                                          <p:attrName>ppt_h</p:attrName>
                                        </p:attrNameLst>
                                      </p:cBhvr>
                                      <p:tavLst>
                                        <p:tav tm="0">
                                          <p:val>
                                            <p:strVal val="ppt_h"/>
                                          </p:val>
                                        </p:tav>
                                        <p:tav tm="100000">
                                          <p:val>
                                            <p:fltVal val="0"/>
                                          </p:val>
                                        </p:tav>
                                      </p:tavLst>
                                    </p:anim>
                                    <p:anim calcmode="lin" valueType="num">
                                      <p:cBhvr>
                                        <p:cTn id="143" dur="1000"/>
                                        <p:tgtEl>
                                          <p:spTgt spid="12"/>
                                        </p:tgtEl>
                                        <p:attrNameLst>
                                          <p:attrName>style.rotation</p:attrName>
                                        </p:attrNameLst>
                                      </p:cBhvr>
                                      <p:tavLst>
                                        <p:tav tm="0">
                                          <p:val>
                                            <p:fltVal val="0"/>
                                          </p:val>
                                        </p:tav>
                                        <p:tav tm="100000">
                                          <p:val>
                                            <p:fltVal val="90"/>
                                          </p:val>
                                        </p:tav>
                                      </p:tavLst>
                                    </p:anim>
                                    <p:animEffect transition="out" filter="fade">
                                      <p:cBhvr>
                                        <p:cTn id="144" dur="1000"/>
                                        <p:tgtEl>
                                          <p:spTgt spid="12"/>
                                        </p:tgtEl>
                                      </p:cBhvr>
                                    </p:animEffect>
                                    <p:set>
                                      <p:cBhvr>
                                        <p:cTn id="145" dur="1" fill="hold">
                                          <p:stCondLst>
                                            <p:cond delay="999"/>
                                          </p:stCondLst>
                                        </p:cTn>
                                        <p:tgtEl>
                                          <p:spTgt spid="12"/>
                                        </p:tgtEl>
                                        <p:attrNameLst>
                                          <p:attrName>style.visibility</p:attrName>
                                        </p:attrNameLst>
                                      </p:cBhvr>
                                      <p:to>
                                        <p:strVal val="hidden"/>
                                      </p:to>
                                    </p:set>
                                  </p:childTnLst>
                                </p:cTn>
                              </p:par>
                            </p:childTnLst>
                          </p:cTn>
                        </p:par>
                        <p:par>
                          <p:cTn id="146" fill="hold">
                            <p:stCondLst>
                              <p:cond delay="1000"/>
                            </p:stCondLst>
                            <p:childTnLst>
                              <p:par>
                                <p:cTn id="147" presetID="26" presetClass="entr" presetSubtype="0" fill="hold" nodeType="afterEffect">
                                  <p:stCondLst>
                                    <p:cond delay="0"/>
                                  </p:stCondLst>
                                  <p:childTnLst>
                                    <p:set>
                                      <p:cBhvr>
                                        <p:cTn id="148" dur="1" fill="hold">
                                          <p:stCondLst>
                                            <p:cond delay="0"/>
                                          </p:stCondLst>
                                        </p:cTn>
                                        <p:tgtEl>
                                          <p:spTgt spid="3">
                                            <p:txEl>
                                              <p:pRg st="4" end="4"/>
                                            </p:txEl>
                                          </p:spTgt>
                                        </p:tgtEl>
                                        <p:attrNameLst>
                                          <p:attrName>style.visibility</p:attrName>
                                        </p:attrNameLst>
                                      </p:cBhvr>
                                      <p:to>
                                        <p:strVal val="visible"/>
                                      </p:to>
                                    </p:set>
                                    <p:animEffect transition="in" filter="wipe(down)">
                                      <p:cBhvr>
                                        <p:cTn id="149" dur="580">
                                          <p:stCondLst>
                                            <p:cond delay="0"/>
                                          </p:stCondLst>
                                        </p:cTn>
                                        <p:tgtEl>
                                          <p:spTgt spid="3">
                                            <p:txEl>
                                              <p:pRg st="4" end="4"/>
                                            </p:txEl>
                                          </p:spTgt>
                                        </p:tgtEl>
                                      </p:cBhvr>
                                    </p:animEffect>
                                    <p:anim calcmode="lin" valueType="num">
                                      <p:cBhvr>
                                        <p:cTn id="15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15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15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15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15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155" dur="26">
                                          <p:stCondLst>
                                            <p:cond delay="650"/>
                                          </p:stCondLst>
                                        </p:cTn>
                                        <p:tgtEl>
                                          <p:spTgt spid="3">
                                            <p:txEl>
                                              <p:pRg st="4" end="4"/>
                                            </p:txEl>
                                          </p:spTgt>
                                        </p:tgtEl>
                                      </p:cBhvr>
                                      <p:to x="100000" y="60000"/>
                                    </p:animScale>
                                    <p:animScale>
                                      <p:cBhvr>
                                        <p:cTn id="156" dur="166" decel="50000">
                                          <p:stCondLst>
                                            <p:cond delay="676"/>
                                          </p:stCondLst>
                                        </p:cTn>
                                        <p:tgtEl>
                                          <p:spTgt spid="3">
                                            <p:txEl>
                                              <p:pRg st="4" end="4"/>
                                            </p:txEl>
                                          </p:spTgt>
                                        </p:tgtEl>
                                      </p:cBhvr>
                                      <p:to x="100000" y="100000"/>
                                    </p:animScale>
                                    <p:animScale>
                                      <p:cBhvr>
                                        <p:cTn id="157" dur="26">
                                          <p:stCondLst>
                                            <p:cond delay="1312"/>
                                          </p:stCondLst>
                                        </p:cTn>
                                        <p:tgtEl>
                                          <p:spTgt spid="3">
                                            <p:txEl>
                                              <p:pRg st="4" end="4"/>
                                            </p:txEl>
                                          </p:spTgt>
                                        </p:tgtEl>
                                      </p:cBhvr>
                                      <p:to x="100000" y="80000"/>
                                    </p:animScale>
                                    <p:animScale>
                                      <p:cBhvr>
                                        <p:cTn id="158" dur="166" decel="50000">
                                          <p:stCondLst>
                                            <p:cond delay="1338"/>
                                          </p:stCondLst>
                                        </p:cTn>
                                        <p:tgtEl>
                                          <p:spTgt spid="3">
                                            <p:txEl>
                                              <p:pRg st="4" end="4"/>
                                            </p:txEl>
                                          </p:spTgt>
                                        </p:tgtEl>
                                      </p:cBhvr>
                                      <p:to x="100000" y="100000"/>
                                    </p:animScale>
                                    <p:animScale>
                                      <p:cBhvr>
                                        <p:cTn id="159" dur="26">
                                          <p:stCondLst>
                                            <p:cond delay="1642"/>
                                          </p:stCondLst>
                                        </p:cTn>
                                        <p:tgtEl>
                                          <p:spTgt spid="3">
                                            <p:txEl>
                                              <p:pRg st="4" end="4"/>
                                            </p:txEl>
                                          </p:spTgt>
                                        </p:tgtEl>
                                      </p:cBhvr>
                                      <p:to x="100000" y="90000"/>
                                    </p:animScale>
                                    <p:animScale>
                                      <p:cBhvr>
                                        <p:cTn id="160" dur="166" decel="50000">
                                          <p:stCondLst>
                                            <p:cond delay="1668"/>
                                          </p:stCondLst>
                                        </p:cTn>
                                        <p:tgtEl>
                                          <p:spTgt spid="3">
                                            <p:txEl>
                                              <p:pRg st="4" end="4"/>
                                            </p:txEl>
                                          </p:spTgt>
                                        </p:tgtEl>
                                      </p:cBhvr>
                                      <p:to x="100000" y="100000"/>
                                    </p:animScale>
                                    <p:animScale>
                                      <p:cBhvr>
                                        <p:cTn id="161" dur="26">
                                          <p:stCondLst>
                                            <p:cond delay="1808"/>
                                          </p:stCondLst>
                                        </p:cTn>
                                        <p:tgtEl>
                                          <p:spTgt spid="3">
                                            <p:txEl>
                                              <p:pRg st="4" end="4"/>
                                            </p:txEl>
                                          </p:spTgt>
                                        </p:tgtEl>
                                      </p:cBhvr>
                                      <p:to x="100000" y="95000"/>
                                    </p:animScale>
                                    <p:animScale>
                                      <p:cBhvr>
                                        <p:cTn id="162" dur="166" decel="50000">
                                          <p:stCondLst>
                                            <p:cond delay="1834"/>
                                          </p:stCondLst>
                                        </p:cTn>
                                        <p:tgtEl>
                                          <p:spTgt spid="3">
                                            <p:txEl>
                                              <p:pRg st="4" end="4"/>
                                            </p:txEl>
                                          </p:spTgt>
                                        </p:tgtEl>
                                      </p:cBhvr>
                                      <p:to x="100000" y="100000"/>
                                    </p:animScale>
                                  </p:childTnLst>
                                </p:cTn>
                              </p:par>
                            </p:childTnLst>
                          </p:cTn>
                        </p:par>
                        <p:par>
                          <p:cTn id="163" fill="hold">
                            <p:stCondLst>
                              <p:cond delay="3000"/>
                            </p:stCondLst>
                            <p:childTnLst>
                              <p:par>
                                <p:cTn id="164" presetID="26" presetClass="entr" presetSubtype="0" fill="hold" nodeType="afterEffect">
                                  <p:stCondLst>
                                    <p:cond delay="0"/>
                                  </p:stCondLst>
                                  <p:childTnLst>
                                    <p:set>
                                      <p:cBhvr>
                                        <p:cTn id="165" dur="1" fill="hold">
                                          <p:stCondLst>
                                            <p:cond delay="0"/>
                                          </p:stCondLst>
                                        </p:cTn>
                                        <p:tgtEl>
                                          <p:spTgt spid="14"/>
                                        </p:tgtEl>
                                        <p:attrNameLst>
                                          <p:attrName>style.visibility</p:attrName>
                                        </p:attrNameLst>
                                      </p:cBhvr>
                                      <p:to>
                                        <p:strVal val="visible"/>
                                      </p:to>
                                    </p:set>
                                    <p:animEffect transition="in" filter="wipe(down)">
                                      <p:cBhvr>
                                        <p:cTn id="166" dur="580">
                                          <p:stCondLst>
                                            <p:cond delay="0"/>
                                          </p:stCondLst>
                                        </p:cTn>
                                        <p:tgtEl>
                                          <p:spTgt spid="14"/>
                                        </p:tgtEl>
                                      </p:cBhvr>
                                    </p:animEffect>
                                    <p:anim calcmode="lin" valueType="num">
                                      <p:cBhvr>
                                        <p:cTn id="167"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68"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69"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70"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71"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72" dur="26">
                                          <p:stCondLst>
                                            <p:cond delay="650"/>
                                          </p:stCondLst>
                                        </p:cTn>
                                        <p:tgtEl>
                                          <p:spTgt spid="14"/>
                                        </p:tgtEl>
                                      </p:cBhvr>
                                      <p:to x="100000" y="60000"/>
                                    </p:animScale>
                                    <p:animScale>
                                      <p:cBhvr>
                                        <p:cTn id="173" dur="166" decel="50000">
                                          <p:stCondLst>
                                            <p:cond delay="676"/>
                                          </p:stCondLst>
                                        </p:cTn>
                                        <p:tgtEl>
                                          <p:spTgt spid="14"/>
                                        </p:tgtEl>
                                      </p:cBhvr>
                                      <p:to x="100000" y="100000"/>
                                    </p:animScale>
                                    <p:animScale>
                                      <p:cBhvr>
                                        <p:cTn id="174" dur="26">
                                          <p:stCondLst>
                                            <p:cond delay="1312"/>
                                          </p:stCondLst>
                                        </p:cTn>
                                        <p:tgtEl>
                                          <p:spTgt spid="14"/>
                                        </p:tgtEl>
                                      </p:cBhvr>
                                      <p:to x="100000" y="80000"/>
                                    </p:animScale>
                                    <p:animScale>
                                      <p:cBhvr>
                                        <p:cTn id="175" dur="166" decel="50000">
                                          <p:stCondLst>
                                            <p:cond delay="1338"/>
                                          </p:stCondLst>
                                        </p:cTn>
                                        <p:tgtEl>
                                          <p:spTgt spid="14"/>
                                        </p:tgtEl>
                                      </p:cBhvr>
                                      <p:to x="100000" y="100000"/>
                                    </p:animScale>
                                    <p:animScale>
                                      <p:cBhvr>
                                        <p:cTn id="176" dur="26">
                                          <p:stCondLst>
                                            <p:cond delay="1642"/>
                                          </p:stCondLst>
                                        </p:cTn>
                                        <p:tgtEl>
                                          <p:spTgt spid="14"/>
                                        </p:tgtEl>
                                      </p:cBhvr>
                                      <p:to x="100000" y="90000"/>
                                    </p:animScale>
                                    <p:animScale>
                                      <p:cBhvr>
                                        <p:cTn id="177" dur="166" decel="50000">
                                          <p:stCondLst>
                                            <p:cond delay="1668"/>
                                          </p:stCondLst>
                                        </p:cTn>
                                        <p:tgtEl>
                                          <p:spTgt spid="14"/>
                                        </p:tgtEl>
                                      </p:cBhvr>
                                      <p:to x="100000" y="100000"/>
                                    </p:animScale>
                                    <p:animScale>
                                      <p:cBhvr>
                                        <p:cTn id="178" dur="26">
                                          <p:stCondLst>
                                            <p:cond delay="1808"/>
                                          </p:stCondLst>
                                        </p:cTn>
                                        <p:tgtEl>
                                          <p:spTgt spid="14"/>
                                        </p:tgtEl>
                                      </p:cBhvr>
                                      <p:to x="100000" y="95000"/>
                                    </p:animScale>
                                    <p:animScale>
                                      <p:cBhvr>
                                        <p:cTn id="179"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AFB86-0C81-442F-A07E-F1B737771D7B}"/>
              </a:ext>
            </a:extLst>
          </p:cNvPr>
          <p:cNvSpPr>
            <a:spLocks noGrp="1"/>
          </p:cNvSpPr>
          <p:nvPr>
            <p:ph type="title"/>
          </p:nvPr>
        </p:nvSpPr>
        <p:spPr>
          <a:xfrm>
            <a:off x="748893" y="48411"/>
            <a:ext cx="8596668" cy="1320800"/>
          </a:xfrm>
        </p:spPr>
        <p:txBody>
          <a:bodyPr>
            <a:normAutofit/>
          </a:bodyPr>
          <a:lstStyle/>
          <a:p>
            <a:pPr marL="742950" indent="-742950">
              <a:buFont typeface="+mj-lt"/>
              <a:buAutoNum type="arabicPeriod" startAt="2"/>
            </a:pPr>
            <a:r>
              <a:rPr lang="es-ES" sz="4000" dirty="0"/>
              <a:t>EVOLUCIÓN DE</a:t>
            </a:r>
            <a:br>
              <a:rPr lang="es-ES" sz="4000" dirty="0"/>
            </a:br>
            <a:r>
              <a:rPr lang="es-ES" sz="4000" dirty="0"/>
              <a:t>PRODUCTOS</a:t>
            </a:r>
          </a:p>
        </p:txBody>
      </p:sp>
      <p:sp>
        <p:nvSpPr>
          <p:cNvPr id="3" name="Marcador de contenido 2">
            <a:extLst>
              <a:ext uri="{FF2B5EF4-FFF2-40B4-BE49-F238E27FC236}">
                <a16:creationId xmlns:a16="http://schemas.microsoft.com/office/drawing/2014/main" id="{AD785D53-34DD-42E5-B027-A5B55106AF1A}"/>
              </a:ext>
            </a:extLst>
          </p:cNvPr>
          <p:cNvSpPr>
            <a:spLocks noGrp="1"/>
          </p:cNvSpPr>
          <p:nvPr>
            <p:ph idx="1"/>
          </p:nvPr>
        </p:nvSpPr>
        <p:spPr>
          <a:xfrm>
            <a:off x="389614" y="1309806"/>
            <a:ext cx="8884388" cy="4513478"/>
          </a:xfrm>
        </p:spPr>
        <p:txBody>
          <a:bodyPr>
            <a:normAutofit lnSpcReduction="10000"/>
          </a:bodyPr>
          <a:lstStyle/>
          <a:p>
            <a:pPr marL="0" indent="0">
              <a:buNone/>
            </a:pPr>
            <a:r>
              <a:rPr lang="es-ES" sz="2400" b="1" dirty="0">
                <a:solidFill>
                  <a:schemeClr val="accent2"/>
                </a:solidFill>
              </a:rPr>
              <a:t>IPOD</a:t>
            </a:r>
          </a:p>
          <a:p>
            <a:r>
              <a:rPr lang="es-ES" u="heavy" dirty="0">
                <a:solidFill>
                  <a:schemeClr val="accent1"/>
                </a:solidFill>
                <a:uFill>
                  <a:solidFill>
                    <a:schemeClr val="accent1"/>
                  </a:solidFill>
                </a:uFill>
              </a:rPr>
              <a:t>iPod </a:t>
            </a:r>
            <a:r>
              <a:rPr lang="es-ES" u="heavy" dirty="0" err="1">
                <a:solidFill>
                  <a:schemeClr val="accent1"/>
                </a:solidFill>
                <a:uFill>
                  <a:solidFill>
                    <a:schemeClr val="accent1"/>
                  </a:solidFill>
                </a:uFill>
              </a:rPr>
              <a:t>classic</a:t>
            </a:r>
            <a:r>
              <a:rPr lang="es-ES" u="heavy" dirty="0">
                <a:solidFill>
                  <a:schemeClr val="accent1"/>
                </a:solidFill>
                <a:uFill>
                  <a:solidFill>
                    <a:schemeClr val="accent1"/>
                  </a:solidFill>
                </a:uFill>
              </a:rPr>
              <a:t>,</a:t>
            </a:r>
            <a:r>
              <a:rPr lang="es-ES" dirty="0">
                <a:solidFill>
                  <a:schemeClr val="accent1"/>
                </a:solidFill>
                <a:uFill>
                  <a:solidFill>
                    <a:schemeClr val="accent1"/>
                  </a:solidFill>
                </a:uFill>
              </a:rPr>
              <a:t> </a:t>
            </a:r>
            <a:r>
              <a:rPr lang="es-ES" dirty="0"/>
              <a:t>(desde 2001 hasta 2007 llamado iPod y después iPod Video) reproductor multimedia portátil, introducido en 2001, descatalogado desde 2014.</a:t>
            </a:r>
          </a:p>
          <a:p>
            <a:r>
              <a:rPr lang="es-ES" u="heavy" dirty="0">
                <a:solidFill>
                  <a:schemeClr val="accent1"/>
                </a:solidFill>
                <a:uFill>
                  <a:solidFill>
                    <a:schemeClr val="accent1"/>
                  </a:solidFill>
                </a:uFill>
              </a:rPr>
              <a:t>iPod nano,</a:t>
            </a:r>
            <a:r>
              <a:rPr lang="es-ES" dirty="0">
                <a:solidFill>
                  <a:schemeClr val="accent1"/>
                </a:solidFill>
                <a:uFill>
                  <a:solidFill>
                    <a:schemeClr val="accent1"/>
                  </a:solidFill>
                </a:uFill>
              </a:rPr>
              <a:t> </a:t>
            </a:r>
            <a:r>
              <a:rPr lang="es-ES" dirty="0"/>
              <a:t>reproductor multimedia portátil introducido en 2005, actualmente disponible en modelos de 8 y 16 GB. Han sido vendidos numerosos modelos de este producto en muchas versiones. Descatalogado en 2017.</a:t>
            </a:r>
          </a:p>
          <a:p>
            <a:r>
              <a:rPr lang="es-ES" u="heavy" dirty="0">
                <a:solidFill>
                  <a:schemeClr val="accent1"/>
                </a:solidFill>
                <a:uFill>
                  <a:solidFill>
                    <a:schemeClr val="accent1"/>
                  </a:solidFill>
                </a:uFill>
              </a:rPr>
              <a:t>iPod </a:t>
            </a:r>
            <a:r>
              <a:rPr lang="es-ES" u="heavy" dirty="0" err="1">
                <a:solidFill>
                  <a:schemeClr val="accent1"/>
                </a:solidFill>
                <a:uFill>
                  <a:solidFill>
                    <a:schemeClr val="accent1"/>
                  </a:solidFill>
                </a:uFill>
              </a:rPr>
              <a:t>shuffle</a:t>
            </a:r>
            <a:r>
              <a:rPr lang="es-ES" u="heavy" dirty="0">
                <a:solidFill>
                  <a:schemeClr val="accent1"/>
                </a:solidFill>
                <a:uFill>
                  <a:solidFill>
                    <a:schemeClr val="accent1"/>
                  </a:solidFill>
                </a:uFill>
              </a:rPr>
              <a:t>,</a:t>
            </a:r>
            <a:r>
              <a:rPr lang="es-ES" dirty="0">
                <a:solidFill>
                  <a:schemeClr val="accent1"/>
                </a:solidFill>
                <a:uFill>
                  <a:solidFill>
                    <a:schemeClr val="accent1"/>
                  </a:solidFill>
                </a:uFill>
              </a:rPr>
              <a:t> </a:t>
            </a:r>
            <a:r>
              <a:rPr lang="es-ES" dirty="0"/>
              <a:t>reproductor digital de audio introducido en 2005, disponible actualmente en varios colores y únicamente con 2 GB de memoria interna. Descatalogado en 2017.</a:t>
            </a:r>
          </a:p>
          <a:p>
            <a:r>
              <a:rPr lang="es-ES" u="heavy" dirty="0">
                <a:solidFill>
                  <a:schemeClr val="accent1"/>
                </a:solidFill>
                <a:uFill>
                  <a:solidFill>
                    <a:schemeClr val="accent1"/>
                  </a:solidFill>
                </a:uFill>
              </a:rPr>
              <a:t>iPod </a:t>
            </a:r>
            <a:r>
              <a:rPr lang="es-ES" u="heavy" dirty="0" err="1">
                <a:solidFill>
                  <a:schemeClr val="accent1"/>
                </a:solidFill>
                <a:uFill>
                  <a:solidFill>
                    <a:schemeClr val="accent1"/>
                  </a:solidFill>
                </a:uFill>
              </a:rPr>
              <a:t>touch</a:t>
            </a:r>
            <a:r>
              <a:rPr lang="es-ES" u="heavy" dirty="0">
                <a:solidFill>
                  <a:schemeClr val="accent1"/>
                </a:solidFill>
                <a:uFill>
                  <a:solidFill>
                    <a:schemeClr val="accent1"/>
                  </a:solidFill>
                </a:uFill>
              </a:rPr>
              <a:t>,</a:t>
            </a:r>
            <a:r>
              <a:rPr lang="es-ES" dirty="0">
                <a:solidFill>
                  <a:schemeClr val="accent1"/>
                </a:solidFill>
                <a:uFill>
                  <a:solidFill>
                    <a:schemeClr val="accent1"/>
                  </a:solidFill>
                </a:uFill>
              </a:rPr>
              <a:t> </a:t>
            </a:r>
            <a:r>
              <a:rPr lang="es-ES" dirty="0"/>
              <a:t>reproductor multimedia portátil introducido en septiembre de 2007, en su primera versión que dispone de 8, 16 y 32 GB. El 1 de septiembre de 2010, se presentó la cuarta generación del iPod </a:t>
            </a:r>
            <a:r>
              <a:rPr lang="es-ES" dirty="0" err="1"/>
              <a:t>touch</a:t>
            </a:r>
            <a:r>
              <a:rPr lang="es-ES" dirty="0"/>
              <a:t>, el cual incluye una cámara delantera y trasera.</a:t>
            </a:r>
          </a:p>
        </p:txBody>
      </p:sp>
      <p:pic>
        <p:nvPicPr>
          <p:cNvPr id="4" name="Imagen 3">
            <a:extLst>
              <a:ext uri="{FF2B5EF4-FFF2-40B4-BE49-F238E27FC236}">
                <a16:creationId xmlns:a16="http://schemas.microsoft.com/office/drawing/2014/main" id="{45CA9B32-F22D-4775-8399-6C4EA09A69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42" y="124133"/>
            <a:ext cx="1135657" cy="1018306"/>
          </a:xfrm>
          <a:prstGeom prst="rect">
            <a:avLst/>
          </a:prstGeom>
        </p:spPr>
      </p:pic>
      <p:sp>
        <p:nvSpPr>
          <p:cNvPr id="5" name="Diagrama de flujo: conector 4">
            <a:hlinkClick r:id="rId4" action="ppaction://hlinksldjump"/>
            <a:extLst>
              <a:ext uri="{FF2B5EF4-FFF2-40B4-BE49-F238E27FC236}">
                <a16:creationId xmlns:a16="http://schemas.microsoft.com/office/drawing/2014/main" id="{CC40F01D-E5DB-4075-BDCB-C7B0EABCB6E7}"/>
              </a:ext>
            </a:extLst>
          </p:cNvPr>
          <p:cNvSpPr/>
          <p:nvPr/>
        </p:nvSpPr>
        <p:spPr>
          <a:xfrm>
            <a:off x="10567283" y="262393"/>
            <a:ext cx="1375576"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Diagrama de flujo: conector 5">
            <a:hlinkClick r:id="" action="ppaction://hlinkshowjump?jump=nextslide"/>
            <a:extLst>
              <a:ext uri="{FF2B5EF4-FFF2-40B4-BE49-F238E27FC236}">
                <a16:creationId xmlns:a16="http://schemas.microsoft.com/office/drawing/2014/main" id="{3087F23E-AC01-4FC6-8555-0A2C52B9D074}"/>
              </a:ext>
            </a:extLst>
          </p:cNvPr>
          <p:cNvSpPr/>
          <p:nvPr/>
        </p:nvSpPr>
        <p:spPr>
          <a:xfrm>
            <a:off x="10487770" y="6188765"/>
            <a:ext cx="1607489"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Siguiente</a:t>
            </a:r>
          </a:p>
        </p:txBody>
      </p:sp>
      <p:pic>
        <p:nvPicPr>
          <p:cNvPr id="8" name="Imagen 7">
            <a:extLst>
              <a:ext uri="{FF2B5EF4-FFF2-40B4-BE49-F238E27FC236}">
                <a16:creationId xmlns:a16="http://schemas.microsoft.com/office/drawing/2014/main" id="{B333A1F9-D347-4212-A01F-DA95C80C4C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9986" y="704361"/>
            <a:ext cx="803189" cy="1320800"/>
          </a:xfrm>
          <a:prstGeom prst="rect">
            <a:avLst/>
          </a:prstGeom>
        </p:spPr>
      </p:pic>
      <p:pic>
        <p:nvPicPr>
          <p:cNvPr id="10" name="Imagen 9">
            <a:extLst>
              <a:ext uri="{FF2B5EF4-FFF2-40B4-BE49-F238E27FC236}">
                <a16:creationId xmlns:a16="http://schemas.microsoft.com/office/drawing/2014/main" id="{CBCFE9DA-9283-40AE-BA30-B75D85BCCA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4002" y="2056828"/>
            <a:ext cx="695157" cy="1320800"/>
          </a:xfrm>
          <a:prstGeom prst="rect">
            <a:avLst/>
          </a:prstGeom>
        </p:spPr>
      </p:pic>
      <p:pic>
        <p:nvPicPr>
          <p:cNvPr id="12" name="Imagen 11">
            <a:extLst>
              <a:ext uri="{FF2B5EF4-FFF2-40B4-BE49-F238E27FC236}">
                <a16:creationId xmlns:a16="http://schemas.microsoft.com/office/drawing/2014/main" id="{949A6112-CB4E-4619-B429-C0DA0B9011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2167" y="3431338"/>
            <a:ext cx="872708" cy="826401"/>
          </a:xfrm>
          <a:prstGeom prst="rect">
            <a:avLst/>
          </a:prstGeom>
        </p:spPr>
      </p:pic>
      <p:pic>
        <p:nvPicPr>
          <p:cNvPr id="14" name="Imagen 13">
            <a:extLst>
              <a:ext uri="{FF2B5EF4-FFF2-40B4-BE49-F238E27FC236}">
                <a16:creationId xmlns:a16="http://schemas.microsoft.com/office/drawing/2014/main" id="{8DBABBA8-B3FE-4A85-B0C2-A3366AD1E3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6092" y="4295107"/>
            <a:ext cx="714375" cy="1481138"/>
          </a:xfrm>
          <a:prstGeom prst="rect">
            <a:avLst/>
          </a:prstGeom>
        </p:spPr>
      </p:pic>
    </p:spTree>
    <p:extLst>
      <p:ext uri="{BB962C8B-B14F-4D97-AF65-F5344CB8AC3E}">
        <p14:creationId xmlns:p14="http://schemas.microsoft.com/office/powerpoint/2010/main" val="40039004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3000"/>
                                        <p:tgtEl>
                                          <p:spTgt spid="3">
                                            <p:txEl>
                                              <p:pRg st="1" end="1"/>
                                            </p:txEl>
                                          </p:spTgt>
                                        </p:tgtEl>
                                      </p:cBhvr>
                                    </p:animEffect>
                                  </p:childTnLst>
                                </p:cTn>
                              </p:par>
                            </p:childTnLst>
                          </p:cTn>
                        </p:par>
                        <p:par>
                          <p:cTn id="12" fill="hold">
                            <p:stCondLst>
                              <p:cond delay="3500"/>
                            </p:stCondLst>
                            <p:childTnLst>
                              <p:par>
                                <p:cTn id="13" presetID="14"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2000"/>
                                        <p:tgtEl>
                                          <p:spTgt spid="8"/>
                                        </p:tgtEl>
                                      </p:cBhvr>
                                    </p:animEffect>
                                  </p:childTnLst>
                                </p:cTn>
                              </p:par>
                            </p:childTnLst>
                          </p:cTn>
                        </p:par>
                        <p:par>
                          <p:cTn id="16" fill="hold">
                            <p:stCondLst>
                              <p:cond delay="5500"/>
                            </p:stCondLst>
                            <p:childTnLst>
                              <p:par>
                                <p:cTn id="17" presetID="14"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3000"/>
                                        <p:tgtEl>
                                          <p:spTgt spid="3">
                                            <p:txEl>
                                              <p:pRg st="2" end="2"/>
                                            </p:txEl>
                                          </p:spTgt>
                                        </p:tgtEl>
                                      </p:cBhvr>
                                    </p:animEffect>
                                  </p:childTnLst>
                                </p:cTn>
                              </p:par>
                            </p:childTnLst>
                          </p:cTn>
                        </p:par>
                        <p:par>
                          <p:cTn id="20" fill="hold">
                            <p:stCondLst>
                              <p:cond delay="8500"/>
                            </p:stCondLst>
                            <p:childTnLst>
                              <p:par>
                                <p:cTn id="21" presetID="14" presetClass="entr" presetSubtype="1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2000"/>
                                        <p:tgtEl>
                                          <p:spTgt spid="10"/>
                                        </p:tgtEl>
                                      </p:cBhvr>
                                    </p:animEffect>
                                  </p:childTnLst>
                                </p:cTn>
                              </p:par>
                            </p:childTnLst>
                          </p:cTn>
                        </p:par>
                        <p:par>
                          <p:cTn id="24" fill="hold">
                            <p:stCondLst>
                              <p:cond delay="10500"/>
                            </p:stCondLst>
                            <p:childTnLst>
                              <p:par>
                                <p:cTn id="25" presetID="14" presetClass="entr" presetSubtype="10"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3000"/>
                                        <p:tgtEl>
                                          <p:spTgt spid="3">
                                            <p:txEl>
                                              <p:pRg st="3" end="3"/>
                                            </p:txEl>
                                          </p:spTgt>
                                        </p:tgtEl>
                                      </p:cBhvr>
                                    </p:animEffect>
                                  </p:childTnLst>
                                </p:cTn>
                              </p:par>
                            </p:childTnLst>
                          </p:cTn>
                        </p:par>
                        <p:par>
                          <p:cTn id="28" fill="hold">
                            <p:stCondLst>
                              <p:cond delay="13500"/>
                            </p:stCondLst>
                            <p:childTnLst>
                              <p:par>
                                <p:cTn id="29" presetID="14" presetClass="entr" presetSubtype="1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2000"/>
                                        <p:tgtEl>
                                          <p:spTgt spid="12"/>
                                        </p:tgtEl>
                                      </p:cBhvr>
                                    </p:animEffect>
                                  </p:childTnLst>
                                </p:cTn>
                              </p:par>
                            </p:childTnLst>
                          </p:cTn>
                        </p:par>
                        <p:par>
                          <p:cTn id="32" fill="hold">
                            <p:stCondLst>
                              <p:cond delay="15500"/>
                            </p:stCondLst>
                            <p:childTnLst>
                              <p:par>
                                <p:cTn id="33" presetID="14" presetClass="entr" presetSubtype="10" fill="hold"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5" dur="3000"/>
                                        <p:tgtEl>
                                          <p:spTgt spid="3">
                                            <p:txEl>
                                              <p:pRg st="4" end="4"/>
                                            </p:txEl>
                                          </p:spTgt>
                                        </p:tgtEl>
                                      </p:cBhvr>
                                    </p:animEffect>
                                  </p:childTnLst>
                                </p:cTn>
                              </p:par>
                            </p:childTnLst>
                          </p:cTn>
                        </p:par>
                        <p:par>
                          <p:cTn id="36" fill="hold">
                            <p:stCondLst>
                              <p:cond delay="18500"/>
                            </p:stCondLst>
                            <p:childTnLst>
                              <p:par>
                                <p:cTn id="37" presetID="14" presetClass="entr" presetSubtype="1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randombar(horizontal)">
                                      <p:cBhvr>
                                        <p:cTn id="3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AFB86-0C81-442F-A07E-F1B737771D7B}"/>
              </a:ext>
            </a:extLst>
          </p:cNvPr>
          <p:cNvSpPr>
            <a:spLocks noGrp="1"/>
          </p:cNvSpPr>
          <p:nvPr>
            <p:ph type="title"/>
          </p:nvPr>
        </p:nvSpPr>
        <p:spPr>
          <a:xfrm>
            <a:off x="748893" y="48411"/>
            <a:ext cx="8596668" cy="1320800"/>
          </a:xfrm>
        </p:spPr>
        <p:txBody>
          <a:bodyPr>
            <a:normAutofit/>
          </a:bodyPr>
          <a:lstStyle/>
          <a:p>
            <a:pPr marL="742950" indent="-742950">
              <a:buFont typeface="+mj-lt"/>
              <a:buAutoNum type="arabicPeriod" startAt="2"/>
            </a:pPr>
            <a:r>
              <a:rPr lang="es-ES" sz="4000" dirty="0"/>
              <a:t>EVOLUCIÓN DE</a:t>
            </a:r>
            <a:br>
              <a:rPr lang="es-ES" sz="4000" dirty="0"/>
            </a:br>
            <a:r>
              <a:rPr lang="es-ES" sz="4000" dirty="0"/>
              <a:t>PRODUCTOS</a:t>
            </a:r>
          </a:p>
        </p:txBody>
      </p:sp>
      <p:sp>
        <p:nvSpPr>
          <p:cNvPr id="3" name="Marcador de contenido 2">
            <a:extLst>
              <a:ext uri="{FF2B5EF4-FFF2-40B4-BE49-F238E27FC236}">
                <a16:creationId xmlns:a16="http://schemas.microsoft.com/office/drawing/2014/main" id="{AD785D53-34DD-42E5-B027-A5B55106AF1A}"/>
              </a:ext>
            </a:extLst>
          </p:cNvPr>
          <p:cNvSpPr>
            <a:spLocks noGrp="1"/>
          </p:cNvSpPr>
          <p:nvPr>
            <p:ph idx="1"/>
          </p:nvPr>
        </p:nvSpPr>
        <p:spPr>
          <a:xfrm>
            <a:off x="389614" y="1309806"/>
            <a:ext cx="8884388" cy="3880773"/>
          </a:xfrm>
        </p:spPr>
        <p:txBody>
          <a:bodyPr/>
          <a:lstStyle/>
          <a:p>
            <a:pPr marL="0" indent="0">
              <a:buNone/>
            </a:pPr>
            <a:r>
              <a:rPr lang="es-ES" sz="2400" b="1" dirty="0">
                <a:solidFill>
                  <a:schemeClr val="accent2"/>
                </a:solidFill>
              </a:rPr>
              <a:t>IPHONE</a:t>
            </a:r>
          </a:p>
          <a:p>
            <a:r>
              <a:rPr lang="es-ES" dirty="0"/>
              <a:t>El </a:t>
            </a:r>
            <a:r>
              <a:rPr lang="es-ES" u="heavy" dirty="0">
                <a:solidFill>
                  <a:schemeClr val="accent1"/>
                </a:solidFill>
                <a:uFill>
                  <a:solidFill>
                    <a:schemeClr val="accent1"/>
                  </a:solidFill>
                </a:uFill>
              </a:rPr>
              <a:t>iPhone X</a:t>
            </a:r>
            <a:r>
              <a:rPr lang="es-ES" dirty="0">
                <a:solidFill>
                  <a:schemeClr val="accent1"/>
                </a:solidFill>
                <a:uFill>
                  <a:solidFill>
                    <a:schemeClr val="accent1"/>
                  </a:solidFill>
                </a:uFill>
              </a:rPr>
              <a:t> </a:t>
            </a:r>
            <a:r>
              <a:rPr lang="es-ES" dirty="0"/>
              <a:t>ha marcado un antes y un después en la historia de los dispositivos móviles de Apple. Su diseño implica un punto de inflexión en la evolución del iPhone… </a:t>
            </a:r>
          </a:p>
          <a:p>
            <a:r>
              <a:rPr lang="es-ES" dirty="0"/>
              <a:t>Apple ha creado un terminal con una pantalla de 5,8 pulgadas en una carcasa más larga que el resto de modelos. Un nuevo vídeo nos muestra una comparativa entre el iPhone original y el iPhone X</a:t>
            </a:r>
          </a:p>
        </p:txBody>
      </p:sp>
      <p:pic>
        <p:nvPicPr>
          <p:cNvPr id="4" name="Imagen 3">
            <a:extLst>
              <a:ext uri="{FF2B5EF4-FFF2-40B4-BE49-F238E27FC236}">
                <a16:creationId xmlns:a16="http://schemas.microsoft.com/office/drawing/2014/main" id="{45CA9B32-F22D-4775-8399-6C4EA09A6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42" y="124133"/>
            <a:ext cx="1135657" cy="1018306"/>
          </a:xfrm>
          <a:prstGeom prst="rect">
            <a:avLst/>
          </a:prstGeom>
        </p:spPr>
      </p:pic>
      <p:sp>
        <p:nvSpPr>
          <p:cNvPr id="5" name="Diagrama de flujo: conector 4">
            <a:hlinkClick r:id="rId6" action="ppaction://hlinksldjump"/>
            <a:extLst>
              <a:ext uri="{FF2B5EF4-FFF2-40B4-BE49-F238E27FC236}">
                <a16:creationId xmlns:a16="http://schemas.microsoft.com/office/drawing/2014/main" id="{CC40F01D-E5DB-4075-BDCB-C7B0EABCB6E7}"/>
              </a:ext>
            </a:extLst>
          </p:cNvPr>
          <p:cNvSpPr/>
          <p:nvPr/>
        </p:nvSpPr>
        <p:spPr>
          <a:xfrm>
            <a:off x="10567283" y="262393"/>
            <a:ext cx="1375576"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Diagrama de flujo: conector 5">
            <a:hlinkClick r:id="" action="ppaction://hlinkshowjump?jump=nextslide"/>
            <a:extLst>
              <a:ext uri="{FF2B5EF4-FFF2-40B4-BE49-F238E27FC236}">
                <a16:creationId xmlns:a16="http://schemas.microsoft.com/office/drawing/2014/main" id="{3087F23E-AC01-4FC6-8555-0A2C52B9D074}"/>
              </a:ext>
            </a:extLst>
          </p:cNvPr>
          <p:cNvSpPr/>
          <p:nvPr/>
        </p:nvSpPr>
        <p:spPr>
          <a:xfrm>
            <a:off x="10487770" y="6188765"/>
            <a:ext cx="1607489"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Siguiente</a:t>
            </a:r>
          </a:p>
        </p:txBody>
      </p:sp>
      <p:pic>
        <p:nvPicPr>
          <p:cNvPr id="7" name="V1">
            <a:hlinkClick r:id="" action="ppaction://media"/>
            <a:extLst>
              <a:ext uri="{FF2B5EF4-FFF2-40B4-BE49-F238E27FC236}">
                <a16:creationId xmlns:a16="http://schemas.microsoft.com/office/drawing/2014/main" id="{63E33AB5-1800-4AA8-870E-332C9C59890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917998" y="3704572"/>
            <a:ext cx="5520030" cy="3105017"/>
          </a:xfrm>
          <a:prstGeom prst="rect">
            <a:avLst/>
          </a:prstGeom>
        </p:spPr>
      </p:pic>
    </p:spTree>
    <p:extLst>
      <p:ext uri="{BB962C8B-B14F-4D97-AF65-F5344CB8AC3E}">
        <p14:creationId xmlns:p14="http://schemas.microsoft.com/office/powerpoint/2010/main" val="42500768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AFB86-0C81-442F-A07E-F1B737771D7B}"/>
              </a:ext>
            </a:extLst>
          </p:cNvPr>
          <p:cNvSpPr>
            <a:spLocks noGrp="1"/>
          </p:cNvSpPr>
          <p:nvPr>
            <p:ph type="title"/>
          </p:nvPr>
        </p:nvSpPr>
        <p:spPr>
          <a:xfrm>
            <a:off x="748893" y="48411"/>
            <a:ext cx="8596668" cy="1320800"/>
          </a:xfrm>
        </p:spPr>
        <p:txBody>
          <a:bodyPr>
            <a:normAutofit/>
          </a:bodyPr>
          <a:lstStyle/>
          <a:p>
            <a:pPr marL="742950" indent="-742950">
              <a:buFont typeface="+mj-lt"/>
              <a:buAutoNum type="arabicPeriod" startAt="3"/>
            </a:pPr>
            <a:r>
              <a:rPr lang="es-ES" sz="4000" dirty="0"/>
              <a:t>VENTAS DE</a:t>
            </a:r>
            <a:br>
              <a:rPr lang="es-ES" sz="4000" dirty="0"/>
            </a:br>
            <a:r>
              <a:rPr lang="es-ES" sz="4000" dirty="0"/>
              <a:t>PRODUCTOS</a:t>
            </a:r>
          </a:p>
        </p:txBody>
      </p:sp>
      <p:pic>
        <p:nvPicPr>
          <p:cNvPr id="4" name="Imagen 3">
            <a:extLst>
              <a:ext uri="{FF2B5EF4-FFF2-40B4-BE49-F238E27FC236}">
                <a16:creationId xmlns:a16="http://schemas.microsoft.com/office/drawing/2014/main" id="{45CA9B32-F22D-4775-8399-6C4EA09A69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42" y="124133"/>
            <a:ext cx="1135657" cy="1018306"/>
          </a:xfrm>
          <a:prstGeom prst="rect">
            <a:avLst/>
          </a:prstGeom>
        </p:spPr>
      </p:pic>
      <p:sp>
        <p:nvSpPr>
          <p:cNvPr id="5" name="Diagrama de flujo: conector 4">
            <a:hlinkClick r:id="rId4" action="ppaction://hlinksldjump"/>
            <a:extLst>
              <a:ext uri="{FF2B5EF4-FFF2-40B4-BE49-F238E27FC236}">
                <a16:creationId xmlns:a16="http://schemas.microsoft.com/office/drawing/2014/main" id="{CC40F01D-E5DB-4075-BDCB-C7B0EABCB6E7}"/>
              </a:ext>
            </a:extLst>
          </p:cNvPr>
          <p:cNvSpPr/>
          <p:nvPr/>
        </p:nvSpPr>
        <p:spPr>
          <a:xfrm>
            <a:off x="10567283" y="262393"/>
            <a:ext cx="1375576"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Diagrama de flujo: conector 5">
            <a:hlinkClick r:id="" action="ppaction://hlinkshowjump?jump=nextslide"/>
            <a:extLst>
              <a:ext uri="{FF2B5EF4-FFF2-40B4-BE49-F238E27FC236}">
                <a16:creationId xmlns:a16="http://schemas.microsoft.com/office/drawing/2014/main" id="{3087F23E-AC01-4FC6-8555-0A2C52B9D074}"/>
              </a:ext>
            </a:extLst>
          </p:cNvPr>
          <p:cNvSpPr/>
          <p:nvPr/>
        </p:nvSpPr>
        <p:spPr>
          <a:xfrm>
            <a:off x="10487770" y="6188765"/>
            <a:ext cx="1607489" cy="508884"/>
          </a:xfrm>
          <a:prstGeom prst="flowChartConnector">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Siguiente</a:t>
            </a:r>
          </a:p>
        </p:txBody>
      </p:sp>
      <p:graphicFrame>
        <p:nvGraphicFramePr>
          <p:cNvPr id="10" name="Tabla 10">
            <a:extLst>
              <a:ext uri="{FF2B5EF4-FFF2-40B4-BE49-F238E27FC236}">
                <a16:creationId xmlns:a16="http://schemas.microsoft.com/office/drawing/2014/main" id="{4D5F5CC6-7B10-4251-A241-ED8F2163B753}"/>
              </a:ext>
            </a:extLst>
          </p:cNvPr>
          <p:cNvGraphicFramePr>
            <a:graphicFrameLocks noGrp="1"/>
          </p:cNvGraphicFramePr>
          <p:nvPr>
            <p:extLst>
              <p:ext uri="{D42A27DB-BD31-4B8C-83A1-F6EECF244321}">
                <p14:modId xmlns:p14="http://schemas.microsoft.com/office/powerpoint/2010/main" val="3056713745"/>
              </p:ext>
            </p:extLst>
          </p:nvPr>
        </p:nvGraphicFramePr>
        <p:xfrm>
          <a:off x="1261979" y="1370467"/>
          <a:ext cx="6852117" cy="5232458"/>
        </p:xfrm>
        <a:graphic>
          <a:graphicData uri="http://schemas.openxmlformats.org/drawingml/2006/table">
            <a:tbl>
              <a:tblPr firstRow="1" bandRow="1">
                <a:tableStyleId>{5C22544A-7EE6-4342-B048-85BDC9FD1C3A}</a:tableStyleId>
              </a:tblPr>
              <a:tblGrid>
                <a:gridCol w="2284039">
                  <a:extLst>
                    <a:ext uri="{9D8B030D-6E8A-4147-A177-3AD203B41FA5}">
                      <a16:colId xmlns:a16="http://schemas.microsoft.com/office/drawing/2014/main" val="2749942434"/>
                    </a:ext>
                  </a:extLst>
                </a:gridCol>
                <a:gridCol w="2284039">
                  <a:extLst>
                    <a:ext uri="{9D8B030D-6E8A-4147-A177-3AD203B41FA5}">
                      <a16:colId xmlns:a16="http://schemas.microsoft.com/office/drawing/2014/main" val="2821062207"/>
                    </a:ext>
                  </a:extLst>
                </a:gridCol>
                <a:gridCol w="2284039">
                  <a:extLst>
                    <a:ext uri="{9D8B030D-6E8A-4147-A177-3AD203B41FA5}">
                      <a16:colId xmlns:a16="http://schemas.microsoft.com/office/drawing/2014/main" val="3712055290"/>
                    </a:ext>
                  </a:extLst>
                </a:gridCol>
              </a:tblGrid>
              <a:tr h="373747">
                <a:tc>
                  <a:txBody>
                    <a:bodyPr/>
                    <a:lstStyle/>
                    <a:p>
                      <a:pPr algn="ctr"/>
                      <a:r>
                        <a:rPr lang="es-ES" dirty="0"/>
                        <a:t>Trimestre</a:t>
                      </a:r>
                    </a:p>
                  </a:txBody>
                  <a:tcPr anchor="ctr"/>
                </a:tc>
                <a:tc>
                  <a:txBody>
                    <a:bodyPr/>
                    <a:lstStyle/>
                    <a:p>
                      <a:pPr algn="ctr"/>
                      <a:r>
                        <a:rPr lang="es-ES" dirty="0" err="1"/>
                        <a:t>Iphone</a:t>
                      </a:r>
                      <a:endParaRPr lang="es-ES" dirty="0"/>
                    </a:p>
                  </a:txBody>
                  <a:tcPr anchor="ctr"/>
                </a:tc>
                <a:tc>
                  <a:txBody>
                    <a:bodyPr/>
                    <a:lstStyle/>
                    <a:p>
                      <a:pPr algn="ctr"/>
                      <a:r>
                        <a:rPr lang="es-ES" dirty="0" err="1"/>
                        <a:t>Ipad</a:t>
                      </a:r>
                      <a:endParaRPr lang="es-ES" dirty="0"/>
                    </a:p>
                  </a:txBody>
                  <a:tcPr anchor="ctr"/>
                </a:tc>
                <a:extLst>
                  <a:ext uri="{0D108BD9-81ED-4DB2-BD59-A6C34878D82A}">
                    <a16:rowId xmlns:a16="http://schemas.microsoft.com/office/drawing/2014/main" val="2792069983"/>
                  </a:ext>
                </a:extLst>
              </a:tr>
              <a:tr h="373747">
                <a:tc>
                  <a:txBody>
                    <a:bodyPr/>
                    <a:lstStyle/>
                    <a:p>
                      <a:pPr algn="ctr"/>
                      <a:r>
                        <a:rPr lang="es-ES" dirty="0"/>
                        <a:t>1º</a:t>
                      </a:r>
                      <a:r>
                        <a:rPr lang="en-GB" dirty="0"/>
                        <a:t> </a:t>
                      </a:r>
                      <a:r>
                        <a:rPr lang="en-GB" dirty="0" err="1"/>
                        <a:t>Trimestre</a:t>
                      </a:r>
                      <a:r>
                        <a:rPr lang="en-GB" dirty="0"/>
                        <a:t> 2014</a:t>
                      </a:r>
                      <a:endParaRPr lang="es-ES" dirty="0"/>
                    </a:p>
                  </a:txBody>
                  <a:tcPr anchor="ctr"/>
                </a:tc>
                <a:tc>
                  <a:txBody>
                    <a:bodyPr/>
                    <a:lstStyle/>
                    <a:p>
                      <a:pPr algn="ctr"/>
                      <a:r>
                        <a:rPr lang="en-GB" dirty="0"/>
                        <a:t>51.000.000</a:t>
                      </a:r>
                      <a:endParaRPr lang="es-ES" dirty="0"/>
                    </a:p>
                  </a:txBody>
                  <a:tcPr anchor="ctr"/>
                </a:tc>
                <a:tc>
                  <a:txBody>
                    <a:bodyPr/>
                    <a:lstStyle/>
                    <a:p>
                      <a:pPr algn="ctr"/>
                      <a:r>
                        <a:rPr lang="en-GB" dirty="0"/>
                        <a:t>26.000.000</a:t>
                      </a:r>
                      <a:endParaRPr lang="es-ES" dirty="0"/>
                    </a:p>
                  </a:txBody>
                  <a:tcPr anchor="ctr"/>
                </a:tc>
                <a:extLst>
                  <a:ext uri="{0D108BD9-81ED-4DB2-BD59-A6C34878D82A}">
                    <a16:rowId xmlns:a16="http://schemas.microsoft.com/office/drawing/2014/main" val="464854099"/>
                  </a:ext>
                </a:extLst>
              </a:tr>
              <a:tr h="3737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dirty="0"/>
                        <a:t>2º</a:t>
                      </a:r>
                      <a:r>
                        <a:rPr lang="en-GB" dirty="0"/>
                        <a:t> </a:t>
                      </a:r>
                      <a:r>
                        <a:rPr lang="en-GB" dirty="0" err="1"/>
                        <a:t>Trimestre</a:t>
                      </a:r>
                      <a:r>
                        <a:rPr lang="en-GB" dirty="0"/>
                        <a:t> 2014</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43.700.000</a:t>
                      </a:r>
                      <a:endParaRPr lang="es-ES" dirty="0"/>
                    </a:p>
                  </a:txBody>
                  <a:tcPr anchor="ctr"/>
                </a:tc>
                <a:tc>
                  <a:txBody>
                    <a:bodyPr/>
                    <a:lstStyle/>
                    <a:p>
                      <a:pPr algn="ctr"/>
                      <a:r>
                        <a:rPr lang="en-GB" dirty="0"/>
                        <a:t>16.300.000</a:t>
                      </a:r>
                      <a:endParaRPr lang="es-ES" dirty="0"/>
                    </a:p>
                  </a:txBody>
                  <a:tcPr anchor="ctr"/>
                </a:tc>
                <a:extLst>
                  <a:ext uri="{0D108BD9-81ED-4DB2-BD59-A6C34878D82A}">
                    <a16:rowId xmlns:a16="http://schemas.microsoft.com/office/drawing/2014/main" val="366074662"/>
                  </a:ext>
                </a:extLst>
              </a:tr>
              <a:tr h="373747">
                <a:tc>
                  <a:txBody>
                    <a:bodyPr/>
                    <a:lstStyle/>
                    <a:p>
                      <a:pPr algn="ctr"/>
                      <a:r>
                        <a:rPr lang="es-ES" dirty="0"/>
                        <a:t>3º</a:t>
                      </a:r>
                      <a:r>
                        <a:rPr lang="en-GB" dirty="0"/>
                        <a:t> </a:t>
                      </a:r>
                      <a:r>
                        <a:rPr lang="en-GB" dirty="0" err="1"/>
                        <a:t>Trimestre</a:t>
                      </a:r>
                      <a:r>
                        <a:rPr lang="en-GB" dirty="0"/>
                        <a:t> 2014</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35.200.000</a:t>
                      </a:r>
                      <a:endParaRPr lang="es-ES" dirty="0"/>
                    </a:p>
                  </a:txBody>
                  <a:tcPr anchor="ctr"/>
                </a:tc>
                <a:tc>
                  <a:txBody>
                    <a:bodyPr/>
                    <a:lstStyle/>
                    <a:p>
                      <a:pPr algn="ctr"/>
                      <a:r>
                        <a:rPr lang="en-GB" dirty="0"/>
                        <a:t>13.200.000</a:t>
                      </a:r>
                      <a:endParaRPr lang="es-ES" dirty="0"/>
                    </a:p>
                  </a:txBody>
                  <a:tcPr anchor="ctr"/>
                </a:tc>
                <a:extLst>
                  <a:ext uri="{0D108BD9-81ED-4DB2-BD59-A6C34878D82A}">
                    <a16:rowId xmlns:a16="http://schemas.microsoft.com/office/drawing/2014/main" val="265766280"/>
                  </a:ext>
                </a:extLst>
              </a:tr>
              <a:tr h="373747">
                <a:tc>
                  <a:txBody>
                    <a:bodyPr/>
                    <a:lstStyle/>
                    <a:p>
                      <a:pPr algn="ctr"/>
                      <a:r>
                        <a:rPr lang="es-ES" dirty="0"/>
                        <a:t>4º</a:t>
                      </a:r>
                      <a:r>
                        <a:rPr lang="en-GB" dirty="0"/>
                        <a:t> </a:t>
                      </a:r>
                      <a:r>
                        <a:rPr lang="en-GB" dirty="0" err="1"/>
                        <a:t>Trimestre</a:t>
                      </a:r>
                      <a:r>
                        <a:rPr lang="en-GB" dirty="0"/>
                        <a:t> 2014</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39.200.000</a:t>
                      </a:r>
                      <a:endParaRPr lang="es-ES" dirty="0"/>
                    </a:p>
                  </a:txBody>
                  <a:tcPr anchor="ctr"/>
                </a:tc>
                <a:tc>
                  <a:txBody>
                    <a:bodyPr/>
                    <a:lstStyle/>
                    <a:p>
                      <a:pPr algn="ctr"/>
                      <a:r>
                        <a:rPr lang="en-GB" dirty="0"/>
                        <a:t>13.200.000</a:t>
                      </a:r>
                      <a:endParaRPr lang="es-ES" dirty="0"/>
                    </a:p>
                  </a:txBody>
                  <a:tcPr anchor="ctr"/>
                </a:tc>
                <a:extLst>
                  <a:ext uri="{0D108BD9-81ED-4DB2-BD59-A6C34878D82A}">
                    <a16:rowId xmlns:a16="http://schemas.microsoft.com/office/drawing/2014/main" val="2080291147"/>
                  </a:ext>
                </a:extLst>
              </a:tr>
              <a:tr h="373747">
                <a:tc>
                  <a:txBody>
                    <a:bodyPr/>
                    <a:lstStyle/>
                    <a:p>
                      <a:pPr algn="ctr"/>
                      <a:r>
                        <a:rPr lang="es-ES" dirty="0"/>
                        <a:t>1º</a:t>
                      </a:r>
                      <a:r>
                        <a:rPr lang="en-GB" dirty="0"/>
                        <a:t> </a:t>
                      </a:r>
                      <a:r>
                        <a:rPr lang="en-GB" dirty="0" err="1"/>
                        <a:t>Trimestre</a:t>
                      </a:r>
                      <a:r>
                        <a:rPr lang="en-GB" dirty="0"/>
                        <a:t> 2015</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74.500.000</a:t>
                      </a:r>
                      <a:endParaRPr lang="es-ES" dirty="0"/>
                    </a:p>
                  </a:txBody>
                  <a:tcPr anchor="ctr"/>
                </a:tc>
                <a:tc>
                  <a:txBody>
                    <a:bodyPr/>
                    <a:lstStyle/>
                    <a:p>
                      <a:pPr algn="ctr"/>
                      <a:r>
                        <a:rPr lang="en-GB" dirty="0"/>
                        <a:t>21.400.000</a:t>
                      </a:r>
                      <a:endParaRPr lang="es-ES" dirty="0"/>
                    </a:p>
                  </a:txBody>
                  <a:tcPr anchor="ctr"/>
                </a:tc>
                <a:extLst>
                  <a:ext uri="{0D108BD9-81ED-4DB2-BD59-A6C34878D82A}">
                    <a16:rowId xmlns:a16="http://schemas.microsoft.com/office/drawing/2014/main" val="730988061"/>
                  </a:ext>
                </a:extLst>
              </a:tr>
              <a:tr h="373747">
                <a:tc>
                  <a:txBody>
                    <a:bodyPr/>
                    <a:lstStyle/>
                    <a:p>
                      <a:pPr algn="ctr"/>
                      <a:r>
                        <a:rPr lang="es-ES" dirty="0"/>
                        <a:t>2º</a:t>
                      </a:r>
                      <a:r>
                        <a:rPr lang="en-GB" dirty="0"/>
                        <a:t> </a:t>
                      </a:r>
                      <a:r>
                        <a:rPr lang="en-GB" dirty="0" err="1"/>
                        <a:t>Trimestre</a:t>
                      </a:r>
                      <a:r>
                        <a:rPr lang="en-GB" dirty="0"/>
                        <a:t> 2015</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61.000.000</a:t>
                      </a:r>
                      <a:endParaRPr lang="es-ES" dirty="0"/>
                    </a:p>
                  </a:txBody>
                  <a:tcPr anchor="ctr"/>
                </a:tc>
                <a:tc>
                  <a:txBody>
                    <a:bodyPr/>
                    <a:lstStyle/>
                    <a:p>
                      <a:pPr algn="ctr"/>
                      <a:r>
                        <a:rPr lang="en-GB" dirty="0"/>
                        <a:t>12.600.000</a:t>
                      </a:r>
                      <a:endParaRPr lang="es-ES" dirty="0"/>
                    </a:p>
                  </a:txBody>
                  <a:tcPr anchor="ctr"/>
                </a:tc>
                <a:extLst>
                  <a:ext uri="{0D108BD9-81ED-4DB2-BD59-A6C34878D82A}">
                    <a16:rowId xmlns:a16="http://schemas.microsoft.com/office/drawing/2014/main" val="1202186253"/>
                  </a:ext>
                </a:extLst>
              </a:tr>
              <a:tr h="373747">
                <a:tc>
                  <a:txBody>
                    <a:bodyPr/>
                    <a:lstStyle/>
                    <a:p>
                      <a:pPr algn="ctr"/>
                      <a:r>
                        <a:rPr lang="es-ES" dirty="0"/>
                        <a:t>3º</a:t>
                      </a:r>
                      <a:r>
                        <a:rPr lang="en-GB" dirty="0"/>
                        <a:t> </a:t>
                      </a:r>
                      <a:r>
                        <a:rPr lang="en-GB" dirty="0" err="1"/>
                        <a:t>Trimestre</a:t>
                      </a:r>
                      <a:r>
                        <a:rPr lang="en-GB" dirty="0"/>
                        <a:t> 2015</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47.500.000</a:t>
                      </a:r>
                      <a:endParaRPr lang="es-ES" dirty="0"/>
                    </a:p>
                  </a:txBody>
                  <a:tcPr anchor="ctr"/>
                </a:tc>
                <a:tc>
                  <a:txBody>
                    <a:bodyPr/>
                    <a:lstStyle/>
                    <a:p>
                      <a:pPr algn="ctr"/>
                      <a:r>
                        <a:rPr lang="en-GB" dirty="0"/>
                        <a:t>10.900.000</a:t>
                      </a:r>
                      <a:endParaRPr lang="es-ES" dirty="0"/>
                    </a:p>
                  </a:txBody>
                  <a:tcPr anchor="ctr"/>
                </a:tc>
                <a:extLst>
                  <a:ext uri="{0D108BD9-81ED-4DB2-BD59-A6C34878D82A}">
                    <a16:rowId xmlns:a16="http://schemas.microsoft.com/office/drawing/2014/main" val="2324721368"/>
                  </a:ext>
                </a:extLst>
              </a:tr>
              <a:tr h="373747">
                <a:tc>
                  <a:txBody>
                    <a:bodyPr/>
                    <a:lstStyle/>
                    <a:p>
                      <a:pPr algn="ctr"/>
                      <a:r>
                        <a:rPr lang="es-ES" dirty="0"/>
                        <a:t>4º</a:t>
                      </a:r>
                      <a:r>
                        <a:rPr lang="en-GB" dirty="0"/>
                        <a:t> </a:t>
                      </a:r>
                      <a:r>
                        <a:rPr lang="en-GB" dirty="0" err="1"/>
                        <a:t>Trimestre</a:t>
                      </a:r>
                      <a:r>
                        <a:rPr lang="en-GB" dirty="0"/>
                        <a:t> 2015</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48.050.000</a:t>
                      </a:r>
                      <a:endParaRPr lang="es-ES" dirty="0"/>
                    </a:p>
                  </a:txBody>
                  <a:tcPr anchor="ctr"/>
                </a:tc>
                <a:tc>
                  <a:txBody>
                    <a:bodyPr/>
                    <a:lstStyle/>
                    <a:p>
                      <a:pPr algn="ctr"/>
                      <a:r>
                        <a:rPr lang="en-GB" dirty="0"/>
                        <a:t>9.900.000</a:t>
                      </a:r>
                      <a:endParaRPr lang="es-ES" dirty="0"/>
                    </a:p>
                  </a:txBody>
                  <a:tcPr anchor="ctr"/>
                </a:tc>
                <a:extLst>
                  <a:ext uri="{0D108BD9-81ED-4DB2-BD59-A6C34878D82A}">
                    <a16:rowId xmlns:a16="http://schemas.microsoft.com/office/drawing/2014/main" val="243351622"/>
                  </a:ext>
                </a:extLst>
              </a:tr>
              <a:tr h="373747">
                <a:tc>
                  <a:txBody>
                    <a:bodyPr/>
                    <a:lstStyle/>
                    <a:p>
                      <a:pPr algn="ctr"/>
                      <a:r>
                        <a:rPr lang="es-ES" dirty="0"/>
                        <a:t>1º</a:t>
                      </a:r>
                      <a:r>
                        <a:rPr lang="en-GB" dirty="0"/>
                        <a:t> </a:t>
                      </a:r>
                      <a:r>
                        <a:rPr lang="en-GB" dirty="0" err="1"/>
                        <a:t>Trimestre</a:t>
                      </a:r>
                      <a:r>
                        <a:rPr lang="en-GB" dirty="0"/>
                        <a:t> 2016</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74.800.000</a:t>
                      </a:r>
                      <a:endParaRPr lang="es-ES" dirty="0"/>
                    </a:p>
                  </a:txBody>
                  <a:tcPr anchor="ctr"/>
                </a:tc>
                <a:tc>
                  <a:txBody>
                    <a:bodyPr/>
                    <a:lstStyle/>
                    <a:p>
                      <a:pPr algn="ctr"/>
                      <a:r>
                        <a:rPr lang="en-GB" dirty="0"/>
                        <a:t>16.100.000</a:t>
                      </a:r>
                      <a:endParaRPr lang="es-ES" dirty="0"/>
                    </a:p>
                  </a:txBody>
                  <a:tcPr anchor="ctr"/>
                </a:tc>
                <a:extLst>
                  <a:ext uri="{0D108BD9-81ED-4DB2-BD59-A6C34878D82A}">
                    <a16:rowId xmlns:a16="http://schemas.microsoft.com/office/drawing/2014/main" val="1935620623"/>
                  </a:ext>
                </a:extLst>
              </a:tr>
              <a:tr h="373747">
                <a:tc>
                  <a:txBody>
                    <a:bodyPr/>
                    <a:lstStyle/>
                    <a:p>
                      <a:pPr algn="ctr"/>
                      <a:r>
                        <a:rPr lang="es-ES" dirty="0"/>
                        <a:t>2º</a:t>
                      </a:r>
                      <a:r>
                        <a:rPr lang="en-GB" dirty="0"/>
                        <a:t> </a:t>
                      </a:r>
                      <a:r>
                        <a:rPr lang="en-GB" dirty="0" err="1"/>
                        <a:t>Trimestre</a:t>
                      </a:r>
                      <a:r>
                        <a:rPr lang="en-GB" dirty="0"/>
                        <a:t> 2016</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51.000.000</a:t>
                      </a:r>
                      <a:endParaRPr lang="es-ES" dirty="0"/>
                    </a:p>
                  </a:txBody>
                  <a:tcPr anchor="ctr"/>
                </a:tc>
                <a:tc>
                  <a:txBody>
                    <a:bodyPr/>
                    <a:lstStyle/>
                    <a:p>
                      <a:pPr algn="ctr"/>
                      <a:r>
                        <a:rPr lang="en-GB" dirty="0"/>
                        <a:t>10.200.000</a:t>
                      </a:r>
                      <a:endParaRPr lang="es-ES" dirty="0"/>
                    </a:p>
                  </a:txBody>
                  <a:tcPr anchor="ctr"/>
                </a:tc>
                <a:extLst>
                  <a:ext uri="{0D108BD9-81ED-4DB2-BD59-A6C34878D82A}">
                    <a16:rowId xmlns:a16="http://schemas.microsoft.com/office/drawing/2014/main" val="1508219822"/>
                  </a:ext>
                </a:extLst>
              </a:tr>
              <a:tr h="373747">
                <a:tc>
                  <a:txBody>
                    <a:bodyPr/>
                    <a:lstStyle/>
                    <a:p>
                      <a:pPr algn="ctr"/>
                      <a:r>
                        <a:rPr lang="es-ES" dirty="0"/>
                        <a:t>3º</a:t>
                      </a:r>
                      <a:r>
                        <a:rPr lang="en-GB" dirty="0"/>
                        <a:t> </a:t>
                      </a:r>
                      <a:r>
                        <a:rPr lang="en-GB" dirty="0" err="1"/>
                        <a:t>Trimestre</a:t>
                      </a:r>
                      <a:r>
                        <a:rPr lang="en-GB" dirty="0"/>
                        <a:t> 2016</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40.000.000</a:t>
                      </a:r>
                      <a:endParaRPr lang="es-ES" dirty="0"/>
                    </a:p>
                  </a:txBody>
                  <a:tcPr anchor="ctr"/>
                </a:tc>
                <a:tc>
                  <a:txBody>
                    <a:bodyPr/>
                    <a:lstStyle/>
                    <a:p>
                      <a:pPr algn="ctr"/>
                      <a:r>
                        <a:rPr lang="en-GB" dirty="0"/>
                        <a:t>9.900.000</a:t>
                      </a:r>
                      <a:endParaRPr lang="es-ES" dirty="0"/>
                    </a:p>
                  </a:txBody>
                  <a:tcPr anchor="ctr"/>
                </a:tc>
                <a:extLst>
                  <a:ext uri="{0D108BD9-81ED-4DB2-BD59-A6C34878D82A}">
                    <a16:rowId xmlns:a16="http://schemas.microsoft.com/office/drawing/2014/main" val="900790223"/>
                  </a:ext>
                </a:extLst>
              </a:tr>
              <a:tr h="373747">
                <a:tc>
                  <a:txBody>
                    <a:bodyPr/>
                    <a:lstStyle/>
                    <a:p>
                      <a:pPr algn="ctr"/>
                      <a:r>
                        <a:rPr lang="es-ES" dirty="0"/>
                        <a:t>4º</a:t>
                      </a:r>
                      <a:r>
                        <a:rPr lang="en-GB" dirty="0"/>
                        <a:t> </a:t>
                      </a:r>
                      <a:r>
                        <a:rPr lang="en-GB" dirty="0" err="1"/>
                        <a:t>Trimestre</a:t>
                      </a:r>
                      <a:r>
                        <a:rPr lang="en-GB" dirty="0"/>
                        <a:t> 2016</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45.500.000</a:t>
                      </a:r>
                      <a:endParaRPr lang="es-ES" dirty="0"/>
                    </a:p>
                  </a:txBody>
                  <a:tcPr anchor="ctr"/>
                </a:tc>
                <a:tc>
                  <a:txBody>
                    <a:bodyPr/>
                    <a:lstStyle/>
                    <a:p>
                      <a:pPr algn="ctr"/>
                      <a:r>
                        <a:rPr lang="en-GB" dirty="0"/>
                        <a:t>9.300.000</a:t>
                      </a:r>
                      <a:endParaRPr lang="es-ES" dirty="0"/>
                    </a:p>
                  </a:txBody>
                  <a:tcPr anchor="ctr"/>
                </a:tc>
                <a:extLst>
                  <a:ext uri="{0D108BD9-81ED-4DB2-BD59-A6C34878D82A}">
                    <a16:rowId xmlns:a16="http://schemas.microsoft.com/office/drawing/2014/main" val="369195143"/>
                  </a:ext>
                </a:extLst>
              </a:tr>
              <a:tr h="373747">
                <a:tc>
                  <a:txBody>
                    <a:bodyPr/>
                    <a:lstStyle/>
                    <a:p>
                      <a:pPr algn="ctr"/>
                      <a:r>
                        <a:rPr lang="es-ES" dirty="0"/>
                        <a:t>1º</a:t>
                      </a:r>
                      <a:r>
                        <a:rPr lang="en-GB" dirty="0"/>
                        <a:t> </a:t>
                      </a:r>
                      <a:r>
                        <a:rPr lang="en-GB" dirty="0" err="1"/>
                        <a:t>Trimestre</a:t>
                      </a:r>
                      <a:r>
                        <a:rPr lang="en-GB" dirty="0"/>
                        <a:t> 2017</a:t>
                      </a:r>
                      <a:endParaRPr lang="es-E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78.200.000</a:t>
                      </a:r>
                      <a:endParaRPr lang="es-ES" dirty="0"/>
                    </a:p>
                  </a:txBody>
                  <a:tcPr anchor="ctr"/>
                </a:tc>
                <a:tc>
                  <a:txBody>
                    <a:bodyPr/>
                    <a:lstStyle/>
                    <a:p>
                      <a:pPr algn="ctr"/>
                      <a:r>
                        <a:rPr lang="en-GB" dirty="0"/>
                        <a:t>13.000.000</a:t>
                      </a:r>
                      <a:endParaRPr lang="es-ES" dirty="0"/>
                    </a:p>
                  </a:txBody>
                  <a:tcPr anchor="ctr"/>
                </a:tc>
                <a:extLst>
                  <a:ext uri="{0D108BD9-81ED-4DB2-BD59-A6C34878D82A}">
                    <a16:rowId xmlns:a16="http://schemas.microsoft.com/office/drawing/2014/main" val="2005038518"/>
                  </a:ext>
                </a:extLst>
              </a:tr>
            </a:tbl>
          </a:graphicData>
        </a:graphic>
      </p:graphicFrame>
    </p:spTree>
    <p:extLst>
      <p:ext uri="{BB962C8B-B14F-4D97-AF65-F5344CB8AC3E}">
        <p14:creationId xmlns:p14="http://schemas.microsoft.com/office/powerpoint/2010/main" val="75688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eelOff"/>
      </p:transition>
    </mc:Choice>
    <mc:Fallback>
      <p:transition spd="slow">
        <p:fade/>
      </p:transition>
    </mc:Fallback>
  </mc:AlternateContent>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82</TotalTime>
  <Words>932</Words>
  <Application>Microsoft Office PowerPoint</Application>
  <PresentationFormat>Panorámica</PresentationFormat>
  <Paragraphs>102</Paragraphs>
  <Slides>11</Slides>
  <Notes>0</Notes>
  <HiddenSlides>0</HiddenSlides>
  <MMClips>2</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Trebuchet MS</vt:lpstr>
      <vt:lpstr>Wingdings 3</vt:lpstr>
      <vt:lpstr>Faceta</vt:lpstr>
      <vt:lpstr>APPLE</vt:lpstr>
      <vt:lpstr>ÍNDICE</vt:lpstr>
      <vt:lpstr>HISTORIA</vt:lpstr>
      <vt:lpstr>HISTORIA</vt:lpstr>
      <vt:lpstr>HISTORIA</vt:lpstr>
      <vt:lpstr>EVOLUCIÓN DE PRODUCTOS</vt:lpstr>
      <vt:lpstr>EVOLUCIÓN DE PRODUCTOS</vt:lpstr>
      <vt:lpstr>EVOLUCIÓN DE PRODUCTOS</vt:lpstr>
      <vt:lpstr>VENTAS DE PRODUCTOS</vt:lpstr>
      <vt:lpstr>VENTAS DE PRODUCTOS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dc:title>
  <dc:creator>julian</dc:creator>
  <cp:lastModifiedBy>julian</cp:lastModifiedBy>
  <cp:revision>30</cp:revision>
  <dcterms:created xsi:type="dcterms:W3CDTF">2020-06-04T09:42:27Z</dcterms:created>
  <dcterms:modified xsi:type="dcterms:W3CDTF">2020-06-04T11:04:53Z</dcterms:modified>
</cp:coreProperties>
</file>